
<file path=[Content_Types].xml><?xml version="1.0" encoding="utf-8"?>
<Types xmlns="http://schemas.openxmlformats.org/package/2006/content-types">
  <Default Extension="bin" ContentType="application/vnd.openxmlformats-officedocument.oleObject"/>
  <Default Extension="docm" ContentType="application/vnd.ms-word.document.macroEnabled.12"/>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ink/ink3.xml" ContentType="application/inkml+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7"/>
  </p:notesMasterIdLst>
  <p:handoutMasterIdLst>
    <p:handoutMasterId r:id="rId108"/>
  </p:handoutMasterIdLst>
  <p:sldIdLst>
    <p:sldId id="433" r:id="rId2"/>
    <p:sldId id="432" r:id="rId3"/>
    <p:sldId id="435" r:id="rId4"/>
    <p:sldId id="429" r:id="rId5"/>
    <p:sldId id="430" r:id="rId6"/>
    <p:sldId id="436" r:id="rId7"/>
    <p:sldId id="459" r:id="rId8"/>
    <p:sldId id="460" r:id="rId9"/>
    <p:sldId id="461" r:id="rId10"/>
    <p:sldId id="489" r:id="rId11"/>
    <p:sldId id="454" r:id="rId12"/>
    <p:sldId id="455" r:id="rId13"/>
    <p:sldId id="458" r:id="rId14"/>
    <p:sldId id="440" r:id="rId15"/>
    <p:sldId id="438" r:id="rId16"/>
    <p:sldId id="354" r:id="rId17"/>
    <p:sldId id="342" r:id="rId18"/>
    <p:sldId id="349" r:id="rId19"/>
    <p:sldId id="350" r:id="rId20"/>
    <p:sldId id="352" r:id="rId21"/>
    <p:sldId id="348" r:id="rId22"/>
    <p:sldId id="261" r:id="rId23"/>
    <p:sldId id="367" r:id="rId24"/>
    <p:sldId id="439" r:id="rId25"/>
    <p:sldId id="441" r:id="rId26"/>
    <p:sldId id="482" r:id="rId27"/>
    <p:sldId id="465" r:id="rId28"/>
    <p:sldId id="358" r:id="rId29"/>
    <p:sldId id="263" r:id="rId30"/>
    <p:sldId id="421" r:id="rId31"/>
    <p:sldId id="366" r:id="rId32"/>
    <p:sldId id="422" r:id="rId33"/>
    <p:sldId id="272" r:id="rId34"/>
    <p:sldId id="392" r:id="rId35"/>
    <p:sldId id="315" r:id="rId36"/>
    <p:sldId id="450" r:id="rId37"/>
    <p:sldId id="442" r:id="rId38"/>
    <p:sldId id="286" r:id="rId39"/>
    <p:sldId id="409" r:id="rId40"/>
    <p:sldId id="466" r:id="rId41"/>
    <p:sldId id="431" r:id="rId42"/>
    <p:sldId id="393" r:id="rId43"/>
    <p:sldId id="314" r:id="rId44"/>
    <p:sldId id="371" r:id="rId45"/>
    <p:sldId id="276" r:id="rId46"/>
    <p:sldId id="380" r:id="rId47"/>
    <p:sldId id="490" r:id="rId48"/>
    <p:sldId id="307" r:id="rId49"/>
    <p:sldId id="284" r:id="rId50"/>
    <p:sldId id="443" r:id="rId51"/>
    <p:sldId id="264" r:id="rId52"/>
    <p:sldId id="271" r:id="rId53"/>
    <p:sldId id="265" r:id="rId54"/>
    <p:sldId id="267" r:id="rId55"/>
    <p:sldId id="297" r:id="rId56"/>
    <p:sldId id="298" r:id="rId57"/>
    <p:sldId id="406" r:id="rId58"/>
    <p:sldId id="394" r:id="rId59"/>
    <p:sldId id="470" r:id="rId60"/>
    <p:sldId id="299" r:id="rId61"/>
    <p:sldId id="447" r:id="rId62"/>
    <p:sldId id="446" r:id="rId63"/>
    <p:sldId id="468" r:id="rId64"/>
    <p:sldId id="398" r:id="rId65"/>
    <p:sldId id="399" r:id="rId66"/>
    <p:sldId id="453" r:id="rId67"/>
    <p:sldId id="324" r:id="rId68"/>
    <p:sldId id="400" r:id="rId69"/>
    <p:sldId id="401" r:id="rId70"/>
    <p:sldId id="410" r:id="rId71"/>
    <p:sldId id="259" r:id="rId72"/>
    <p:sldId id="292" r:id="rId73"/>
    <p:sldId id="294" r:id="rId74"/>
    <p:sldId id="492" r:id="rId75"/>
    <p:sldId id="481" r:id="rId76"/>
    <p:sldId id="477" r:id="rId77"/>
    <p:sldId id="471" r:id="rId78"/>
    <p:sldId id="480" r:id="rId79"/>
    <p:sldId id="479" r:id="rId80"/>
    <p:sldId id="478" r:id="rId81"/>
    <p:sldId id="476" r:id="rId82"/>
    <p:sldId id="475" r:id="rId83"/>
    <p:sldId id="449" r:id="rId84"/>
    <p:sldId id="330" r:id="rId85"/>
    <p:sldId id="495" r:id="rId86"/>
    <p:sldId id="483" r:id="rId87"/>
    <p:sldId id="387" r:id="rId88"/>
    <p:sldId id="388" r:id="rId89"/>
    <p:sldId id="389" r:id="rId90"/>
    <p:sldId id="390" r:id="rId91"/>
    <p:sldId id="391" r:id="rId92"/>
    <p:sldId id="396" r:id="rId93"/>
    <p:sldId id="411" r:id="rId94"/>
    <p:sldId id="417" r:id="rId95"/>
    <p:sldId id="412" r:id="rId96"/>
    <p:sldId id="413" r:id="rId97"/>
    <p:sldId id="414" r:id="rId98"/>
    <p:sldId id="415" r:id="rId99"/>
    <p:sldId id="416" r:id="rId100"/>
    <p:sldId id="419" r:id="rId101"/>
    <p:sldId id="403" r:id="rId102"/>
    <p:sldId id="448" r:id="rId103"/>
    <p:sldId id="320" r:id="rId104"/>
    <p:sldId id="305" r:id="rId105"/>
    <p:sldId id="423" r:id="rId106"/>
  </p:sldIdLst>
  <p:sldSz cx="12192000" cy="6858000"/>
  <p:notesSz cx="6880225" cy="96615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1" autoAdjust="0"/>
    <p:restoredTop sz="93018" autoAdjust="0"/>
  </p:normalViewPr>
  <p:slideViewPr>
    <p:cSldViewPr snapToGrid="0">
      <p:cViewPr varScale="1">
        <p:scale>
          <a:sx n="69" d="100"/>
          <a:sy n="69" d="100"/>
        </p:scale>
        <p:origin x="1109" y="278"/>
      </p:cViewPr>
      <p:guideLst/>
    </p:cSldViewPr>
  </p:slideViewPr>
  <p:outlineViewPr>
    <p:cViewPr>
      <p:scale>
        <a:sx n="33" d="100"/>
        <a:sy n="33" d="100"/>
      </p:scale>
      <p:origin x="0" y="-9763"/>
    </p:cViewPr>
  </p:outlineViewPr>
  <p:notesTextViewPr>
    <p:cViewPr>
      <p:scale>
        <a:sx n="3" d="2"/>
        <a:sy n="3" d="2"/>
      </p:scale>
      <p:origin x="0" y="0"/>
    </p:cViewPr>
  </p:notesTextViewPr>
  <p:notesViewPr>
    <p:cSldViewPr snapToGrid="0">
      <p:cViewPr varScale="1">
        <p:scale>
          <a:sx n="43" d="100"/>
          <a:sy n="43" d="100"/>
        </p:scale>
        <p:origin x="2302" y="3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752332A-70A6-04EE-0A69-22463DFBF349}"/>
              </a:ext>
            </a:extLst>
          </p:cNvPr>
          <p:cNvSpPr>
            <a:spLocks noGrp="1"/>
          </p:cNvSpPr>
          <p:nvPr>
            <p:ph type="hdr" sz="quarter"/>
          </p:nvPr>
        </p:nvSpPr>
        <p:spPr>
          <a:xfrm>
            <a:off x="0" y="0"/>
            <a:ext cx="2981325" cy="4841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16625064-BDB2-2203-5776-2BF79A3E122A}"/>
              </a:ext>
            </a:extLst>
          </p:cNvPr>
          <p:cNvSpPr>
            <a:spLocks noGrp="1"/>
          </p:cNvSpPr>
          <p:nvPr>
            <p:ph type="dt" sz="quarter" idx="1"/>
          </p:nvPr>
        </p:nvSpPr>
        <p:spPr>
          <a:xfrm>
            <a:off x="3897313" y="0"/>
            <a:ext cx="2981325" cy="484188"/>
          </a:xfrm>
          <a:prstGeom prst="rect">
            <a:avLst/>
          </a:prstGeom>
        </p:spPr>
        <p:txBody>
          <a:bodyPr vert="horz" lIns="91440" tIns="45720" rIns="91440" bIns="45720" rtlCol="0"/>
          <a:lstStyle>
            <a:lvl1pPr algn="r">
              <a:defRPr sz="1200"/>
            </a:lvl1pPr>
          </a:lstStyle>
          <a:p>
            <a:fld id="{C1CDCF18-7379-4956-ABB5-C2FEBED596CD}" type="datetimeFigureOut">
              <a:rPr lang="en-IE" smtClean="0"/>
              <a:t>15/07/2025</a:t>
            </a:fld>
            <a:endParaRPr lang="en-IE"/>
          </a:p>
        </p:txBody>
      </p:sp>
      <p:sp>
        <p:nvSpPr>
          <p:cNvPr id="4" name="Footer Placeholder 3">
            <a:extLst>
              <a:ext uri="{FF2B5EF4-FFF2-40B4-BE49-F238E27FC236}">
                <a16:creationId xmlns:a16="http://schemas.microsoft.com/office/drawing/2014/main" id="{7A56567A-12A9-977D-B0F1-063ABF534FB5}"/>
              </a:ext>
            </a:extLst>
          </p:cNvPr>
          <p:cNvSpPr>
            <a:spLocks noGrp="1"/>
          </p:cNvSpPr>
          <p:nvPr>
            <p:ph type="ftr" sz="quarter" idx="2"/>
          </p:nvPr>
        </p:nvSpPr>
        <p:spPr>
          <a:xfrm>
            <a:off x="0" y="9177338"/>
            <a:ext cx="2981325" cy="4841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FEDBDA1F-5B23-8B55-EC5E-6BE306ED54F3}"/>
              </a:ext>
            </a:extLst>
          </p:cNvPr>
          <p:cNvSpPr>
            <a:spLocks noGrp="1"/>
          </p:cNvSpPr>
          <p:nvPr>
            <p:ph type="sldNum" sz="quarter" idx="3"/>
          </p:nvPr>
        </p:nvSpPr>
        <p:spPr>
          <a:xfrm>
            <a:off x="3897313" y="9177338"/>
            <a:ext cx="2981325" cy="484187"/>
          </a:xfrm>
          <a:prstGeom prst="rect">
            <a:avLst/>
          </a:prstGeom>
        </p:spPr>
        <p:txBody>
          <a:bodyPr vert="horz" lIns="91440" tIns="45720" rIns="91440" bIns="45720" rtlCol="0" anchor="b"/>
          <a:lstStyle>
            <a:lvl1pPr algn="r">
              <a:defRPr sz="1200"/>
            </a:lvl1pPr>
          </a:lstStyle>
          <a:p>
            <a:fld id="{9CFB175B-D879-42D1-86A3-A0AD45F905CF}" type="slidenum">
              <a:rPr lang="en-IE" smtClean="0"/>
              <a:t>‹#›</a:t>
            </a:fld>
            <a:endParaRPr lang="en-IE"/>
          </a:p>
        </p:txBody>
      </p:sp>
    </p:spTree>
    <p:extLst>
      <p:ext uri="{BB962C8B-B14F-4D97-AF65-F5344CB8AC3E}">
        <p14:creationId xmlns:p14="http://schemas.microsoft.com/office/powerpoint/2010/main" val="86971081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7T18:59:12.815"/>
    </inkml:context>
    <inkml:brush xml:id="br0">
      <inkml:brushProperty name="width" value="0.35" units="cm"/>
      <inkml:brushProperty name="height" value="0.35" units="cm"/>
      <inkml:brushProperty name="color" value="#FFFFFF"/>
    </inkml:brush>
  </inkml:definitions>
  <inkml:trace contextRef="#ctx0" brushRef="#br0">469 223 24575,'2'0'0,"7"0"0,-1 0 0,1 1 0,9 1 0,-14-1 0,-1 0 0,0 0 0,0 0 0,0 1 0,0-1 0,0 1 0,-1-1 0,1 1 0,0 0 0,-1 0 0,5 4 0,0 3 0,0 0 0,0 1 0,9 17 0,1 2 0,0-1 0,18 42 0,-1 0 0,-28-62 0,1 0 0,-1 0 0,1 0 0,0-1 0,1 0 0,13 9 0,-16-12 0,14 10 0,0-1 0,1-1 0,28 13 0,68 22 0,-73-30 0,42 13 0,-69-25 0,0-1 0,22 4 0,-97-10 0,34 2 0,-44-5 0,65 4 0,-1 0 0,1 0 0,0 0 0,0 0 0,0-1 0,0 0 0,0 0 0,1 0 0,-1 0 0,0-1 0,1 1 0,-4-4 0,1 0 0,0-1 0,0-1 0,1 1 0,-7-13 0,-2-2 0,-2 1 0,0 1 0,-1 0 0,-33-28 0,34 33 0,10 10 0,0-1 0,-1 2 0,1-1 0,-1 1 0,0 0 0,0 0 0,-1 1 0,1 0 0,-1 0 0,0 0 0,0 1 0,-10-1 0,10 1 0,0 0 0,0 0 0,1-1 0,-1 0 0,1-1 0,-1 0 0,1 0 0,-10-7 0,1-3 0,0 0 0,-15-17 0,27 26 0,0 0 0,1-1 0,-1 1 0,1 0 0,0-1 0,1 0 0,-1 0 0,1 0 0,0 0 0,1 0 0,-1 0 0,1 0 0,0-8 0,0 7 0,-1-1 0,1 0 0,-2 1 0,1 0 0,-1-1 0,0 1 0,0 0 0,-1 0 0,0 0 0,0 1 0,0 0 0,-1-1 0,0 2 0,-1-1 0,1 0 0,-12-8 0,-8-3 0,-1 1 0,-44-20 0,-59-14 0,93 39 0,-1 2 0,0 1 0,-61-5 0,101 14 0,1 0 0,-1 0 0,0 0 0,1 0 0,-1 1 0,0-1 0,0 1 0,3 3 0,3 0 0,13 14 0,-12-10 0,12 18 0,-16-19 0,0 0 0,0-1 0,1 0 0,13 10 0,0-3 0,-12-9 0,0 0 0,9 8 0,-12-8 0,0 0 0,0 0 0,1-1 0,0 0 0,-1 0 0,2-1 0,-1 1 0,0-1 0,1-1 0,-1 1 0,13 2 0,1-1 0,0 1 0,-1 0 0,21 10 0,26 8 0,241 57 0,-270-71 0,0-2 0,0-2 0,1-1 0,49-2 0,47-5 0,-126 2 0,0 0 0,0-1 0,0 0 0,0 0 0,7-4 0,-6 2 0,0 1 0,0 0 0,12-1 0,13 1 0,55 3 0,-70 1 0,-27 0 0,0 1 0,-11 4 0,-16 4 0,-5-3 0,19-4 0,-32 10 0,49-11 0,5-1 0,8 1 0,13-1 0,2-1 0,15 0 0,-1 2 0,49 7 0,-67-4 0,0 1 0,32 14 0,-37-14 0,-4-2 0,0-1 0,0 0 0,1-1 0,-1 0 0,1-1 0,-1 0 0,1-1 0,-1 0 0,1-1 0,-1 0 0,22-5 0,1-2 0,1 0 0,35-13 0,-44 13 0,0 1 0,41-5 0,-42 8 0,-1 1 0,-1 2 0,33 1 0,-29 0 0,34-2 0,-53 0 0,0 0 0,1 0 0,12-6 0,-12 5 0,0 0 0,17-4 0,8 4 0,0 1 0,43 3 0,-24 0 0,51 8 0,-53-3 0,-37-4 0,-1 1 0,1 1 0,-1 0 0,0 1 0,18 9 0,12 4 0,-23-11 0,1-1 0,-1 0 0,1-2 0,0-1 0,1 0 0,-1-2 0,25-1 0,0-1 0,126-9 0,-38-6 0,-81 11 0,-32 5 0,23-6 0,-38 5 0,1 0 0,-1-1 0,1 0 0,-1-1 0,0 0 0,0 1 0,10-7 0,21-20 0,-22 17 0,21-14 0,-34 24 0,6-2 0,0-1 0,14-5 0,-19 9 0,1 0 0,-1 0 0,1 0 0,-1 1 0,0 0 0,1-1 0,-1 1 0,1 0 0,-1 1 0,7 0 0,18 4 0,0-2 0,52-1 0,-84 4 0,-1-3 0,1 0 0,0 1 0,0 0 0,0 0 0,0 0 0,1 0 0,0 0 0,0 1 0,-4 7 0,6-11 0,-12 25 0,2 1 0,-15 47 0,22-48 0,1 0 0,1 1 0,1-1 0,4 33 0,-1 0 0,-2 782 0,1-825 0,0 0 0,1-1 0,1 1 0,1-1 0,0 1 0,1-1 0,0 0 0,10 17 0,-7-16 0,-2 1 0,0 0 0,-1 1 0,0-1 0,-2 1 0,0 0 0,-1 0 0,0 21 0,-4 493 0,1-524 0,1 1 0,-2-1 0,-1 9 0,0-3 0,3-12 0,0 0 0,0-1 0,0 1 0,0 0 0,0 0 0,1-1 0,-1 1 0,0 0 0,1-1 0,0 1 0,-1-1 0,1 1 0,0-1 0,0 1 0,1 1 0,4 10 0,-3-4 0,0 0 0,-1 0 0,-1 0 0,2 15 0,-3 39 0,0-41 0,0-21 0,0 4 0,0 1 0,-1-1 0,1 0 0,-3 9 0,3-13 0,-1 1 0,1-1 0,-1 1 0,0-1 0,1 1 0,-1-1 0,0 0 0,0 1 0,0-1 0,0 0 0,0 0 0,-1 0 0,1 0 0,0 0 0,0 0 0,-1 0 0,1 0 0,-1 0 0,-2 1 0,-17 5 0,-1 0 0,0-1 0,-1-1 0,1-1 0,-1-1 0,-40-1 0,44-1 0,-27 5 0,-1-1 0,32-3 0,0 1 0,-27 8 0,31-8 0,1 0 0,-1 0 0,0-1 0,0 0 0,1-1 0,-1 0 0,-14-1 0,-10-4 0,-67-6 0,-196 10 0,130 1 0,32 7 0,-6-1 0,-208-7 0,201 7 0,56-2 0,84-4 0,-134 2 0,105-4 0,-66-11 0,-133-47 0,62 12 0,157 44 0,-27-2 0,14 3 0,23 0 0,1 1 0,0-1 0,-9-4 0,11 4 0,0 0 0,-1 0 0,1 1 0,-1 0 0,1 0 0,-11-1 0,8 3 0,1 0 0,-1 0 0,1 1 0,-1 0 0,1 0 0,0 1 0,0 0 0,0 0 0,0 0 0,1 1 0,-1 0 0,1 1 0,0-1 0,0 1 0,0 0 0,1 0 0,0 1 0,0 0 0,-4 6 0,6-7 0,0-1 0,1 0 0,-1 0 0,-1 0 0,1 0 0,-1-1 0,1 0 0,-1 1 0,0-1 0,0 0 0,-1-1 0,1 1 0,0-1 0,-1 0 0,0 0 0,1 0 0,-1-1 0,-9 2 0,-2-1 0,-21 1 0,32-3 0,0 0 0,0 0 0,0-1 0,0 0 0,0 1 0,1-2 0,-1 1 0,-7-4 0,10 4 0,0 0 0,0-1 0,0 1 0,1-1 0,-1 1 0,0-1 0,1 0 0,0 1 0,-1-1 0,1 0 0,0 0 0,-1-3 0,-11-29 0,7 15 0,2 9 0,2 0 0,-1 0 0,0-17 0,2 18 0,0 1 0,-1-1 0,0 0 0,0 1 0,-7-16 0,-12-14 0,15 28 0,-1-1 0,2-1 0,-1 1 0,1-1 0,1 0 0,-4-16 0,7 18 0,-1 1 0,0-1 0,-1 0 0,0 1 0,0-1 0,-1 1 0,0 0 0,-1 0 0,-8-11 0,8 13 0,0 0 0,0-1 0,1 0 0,0 0 0,0 0 0,1 0 0,0 0 0,1-1 0,-1 0 0,2 1 0,-1-1 0,1 0 0,0 0 0,1-14 0,0 19 0,0-1 0,0 0 0,1 0 0,-1 1 0,1-1 0,0 0 0,0 1 0,1-1 0,-1 0 0,1 1 0,0 0 0,0-1 0,0 1 0,1 0 0,3-4 0,11-11 0,-10 12 0,-1 1 0,0-2 0,0 1 0,-1-1 0,0 1 0,8-17 0,-9 12 0,3-4 0,-1-1 0,5-28 0,-10 39 0,0 0 0,-1 0 0,0 0 0,0 0 0,0 0 0,-1 1 0,0-1 0,0 0 0,0 0 0,-1 0 0,-4-10 0,-3-1 0,-1 1 0,0 1 0,-1 0 0,-16-16 0,-19-28 0,45 58 0,1 0 0,-1 0 0,0 0 0,0 0 0,1 0 0,-1 0 0,1-1 0,-1 1 0,1 0 0,0 0 0,-1 0 0,1-1 0,0 1 0,0 0 0,0 0 0,0-1 0,0 1 0,0 0 0,0 0 0,1-3 0,-1 3 0,1 0 0,0 0 0,0 0 0,0 0 0,0 1 0,-1-1 0,1 0 0,0 0 0,0 1 0,0-1 0,1 0 0,-1 1 0,0-1 0,0 1 0,0 0 0,0-1 0,0 1 0,1 0 0,-1 0 0,2-1 0,2 1 0,0-1 0,0 0 0,0 0 0,0 0 0,0-1 0,8-4 0,-10 5 0,-1-1 0,0 1 0,0-1 0,0 0 0,-1 0 0,1 0 0,0 0 0,-1 0 0,1 0 0,-1 0 0,0 0 0,1-1 0,-1 1 0,0-1 0,1-3 0,0-2 0,0 1 0,1 0 0,0 0 0,1 0 0,0 0 0,0 0 0,0 1 0,0 0 0,11-11 0,-10 12 0,0-1 0,0 1 0,-1-1 0,0 0 0,0 0 0,-1-1 0,1 1 0,3-13 0,-4 8 0,-1 1 0,0 0 0,0-1 0,-1 1 0,-1-17 0,0-18 0,-2-1 0,-11-58 0,-25-75 0,37 174 0,0 0 0,0 0 0,-1 0 0,0 0 0,0 0 0,0 1 0,-1-1 0,0 1 0,0-1 0,0 1 0,0 0 0,0 0 0,-6-4 0,8 7 0,-17-15 0,1 0 0,-19-25 0,-4-6 0,24 29 0,15 17 0,0 0 0,1 1 0,-1-1 0,0 0 0,0 0 0,1 0 0,-1 0 0,1 0 0,-1 0 0,1 0 0,-1 0 0,1-1 0,-1 1 0,1 0 0,0 0 0,0 0 0,0 0 0,-1-1 0,1 1 0,0 0 0,1 0 0,-1 0 0,0-1 0,0 1 0,1-1 0,0-1 0,1 1 0,-1 0 0,1 0 0,-1 0 0,1 0 0,0 0 0,0 0 0,0 1 0,0-1 0,4-2 0,17-10 0,1 1 0,44-18 0,-63 29 0,42-23 0,-16 8 0,-29 16 0,1 0 0,-1 0 0,1 0 0,0 0 0,0 1 0,-1-1 0,1 1 0,0 0 0,0 0 0,-1 0 0,1 0 0,0 0 0,0 0 0,-1 1 0,1 0 0,0-1 0,-1 1 0,1 0 0,0 0 0,-1 0 0,1 1 0,3 2 0,4 3 0,0 1 0,0 0 0,15 17 0,-7-7 0,147 124 0,-33-32 0,-116-96 0,1 0 0,0-2 0,1 0 0,1-1 0,0-1 0,0-1 0,22 8 0,-6-6 0,0-1 0,1-1 0,0-3 0,0-1 0,1-1 0,-1-2 0,41-3 0,-53 0 0,26 3 0,-43-2 0,0 1 0,0 0 0,0 1 0,-1 0 0,1 0 0,0 0 0,-1 1 0,9 4 0,-15-7 0,1 0 0,-1 0 0,1 0 0,-1 1 0,0-1 0,1 0 0,-1 0 0,1 1 0,-1-1 0,0 0 0,1 1 0,-1-1 0,0 1 0,1-1 0,-1 0 0,0 1 0,0-1 0,1 1 0,-1-1 0,0 0 0,0 1 0,0-1 0,0 1 0,0-1 0,1 1 0,-1 0 0,-1-1 0,1 1 0,0-1 0,-1 1 0,1-1 0,0 1 0,-1-1 0,1 0 0,-1 1 0,1-1 0,-1 0 0,1 1 0,0-1 0,-1 0 0,1 1 0,-1-1 0,0 0 0,1 0 0,-1 0 0,-4 2 0,0-1 0,0 0 0,-9 0 0,9-1 0,-1 0 0,1 0 0,0-1 0,0 0 0,-10-3 0,13 4 0,0-1 0,-1 0 0,1 0 0,0 0 0,0 0 0,0-1 0,0 1 0,0-1 0,0 1 0,0-1 0,1 1 0,-1-1 0,0 0 0,-1-3 0,3 4 0,-1 1 0,1-1 0,-1 0 0,1 0 0,0 0 0,0 1 0,-1-1 0,1 0 0,0 0 0,0 0 0,0 0 0,0 0 0,0 0 0,0 1 0,0-1 0,0 0 0,0 0 0,1 0 0,-1 0 0,0 0 0,0 1 0,1-1 0,-1 0 0,1 0 0,-1 1 0,0-1 0,2-1 0,0 0 0,0 0 0,0 0 0,0 0 0,1 0 0,-1 1 0,1-1 0,-1 1 0,5-2 0,7-3 0,1 1 0,0 0 0,1 1 0,20-2 0,68-3 0,-90 8 0,462-4 0,-242 8 0,-54-3 0,-184 0 0,-25 0 0,26 0 0,4 0 0,15 0 0,457 0 0,-470 0 0,0 0 0,-1-1 0,1 1 0,0 0 0,4-2 0,-7 2 0,0 0 0,1 0 0,-1 0 0,0-1 0,0 1 0,0 0 0,0 0 0,0 0 0,0 0 0,1 0 0,-1 0 0,0 0 0,0 0 0,0 0 0,0 0 0,0-1 0,0 1 0,0 0 0,1 0 0,-1 0 0,0 0 0,0 0 0,0 0 0,0-1 0,0 1 0,0 0 0,0 0 0,0 0 0,0 0 0,0 0 0,0-1 0,0 1 0,0 0 0,0 0 0,0 0 0,0 0 0,0-1 0,0 1 0,-1-1 0,1 1 0,-1-1 0,0 0 0,1 1 0,-1-1 0,0 1 0,0-1 0,0 1 0,1-1 0,-1 1 0,-2-1 0,-9-3 0,-1 0 0,0 1 0,-14-2 0,12 2 0,-158-28 0,-114-22 0,125 22 0,111 22 0,36 6 0,-21-8 0,26 7 0,-1 1 0,0 0 0,0 1 0,-14-2 0,-35 3 0,-33-3 0,-77-8 0,-76-10 0,184 9 0,-23-3 0,81 15 0,1 1 0,0 0 0,-1 0 0,1 0 0,0 0 0,-1 0 0,1 1 0,0-1 0,-1 1 0,1 0 0,0 0 0,0 1 0,0-1 0,0 0 0,0 1 0,0 0 0,0 0 0,0 0 0,-3 3 0,4-2 0,-1 0 0,1 1 0,-1-1 0,1 1 0,0-1 0,0 1 0,0 0 0,1 0 0,0-1 0,-1 1 0,1 0 0,0 0 0,1 1 0,-1 6 0,1-8 0,0 1 0,1-1 0,-1 0 0,1 1 0,-1-1 0,1 0 0,0 0 0,1 0 0,-1 0 0,0 0 0,1 0 0,0 0 0,2 3 0,-2-3 0,-2-2 0,1 0 0,-1 0 0,0-1 0,0 1 0,1 0 0,-1 0 0,0 0 0,0-1 0,0 1 0,0 0 0,0 0 0,0 0 0,0-1 0,0 1 0,0 0 0,-1 0 0,1 0 0,0-1 0,0 1 0,-1 0 0,1 0 0,0-1 0,-1 1 0,1 0 0,-1 0 0,1-1 0,-1 1 0,1-1 0,-1 1 0,0 0 0,1-1 0,-1 1 0,0-1 0,0 1 0,-4 2 0,0 1 0,-1-1 0,-7 3 0,12-5 0,-64 26 0,-37 19 0,86-38 0,0 1 0,1 1 0,1 0 0,-1 1 0,2 0 0,0 1 0,0 1 0,1 0 0,0 1 0,1 0 0,-12 21 0,11-14 0,-16 40 0,27-58 0,0-1 0,0 1 0,0-1 0,0 1 0,0-1 0,-1 0 0,1 0 0,-1 1 0,1-1 0,-1 0 0,0-1 0,0 1 0,0 0 0,0 0 0,0-1 0,0 1 0,-1-1 0,1 0 0,0 1 0,-1-1 0,1 0 0,-1-1 0,-2 2 0,-16 1 0,0 0 0,0-1 0,0-2 0,-36-2 0,50 1 0,0 1 0,0-1 0,0-1 0,-10-2 0,13 1 0,4 1 0,10-2 0,15 1 0,-12 2 0,0 0 0,0-1 0,0 0 0,13-5 0,-22 6 0,0-1 0,0 1 0,0-1 0,-1 0 0,1 1 0,0-2 0,-1 1 0,0 0 0,0-1 0,1 1 0,-1-1 0,-1 0 0,1 0 0,0 0 0,-1-1 0,4-6 0,-1-8 0,-5 18 0,0-1 0,0 1 0,0-1 0,0 1 0,1-1 0,-1 1 0,0-1 0,0 1 0,0 0 0,0-1 0,0 1 0,0-1 0,-1 1 0,1-1 0,0 1 0,0-1 0,0 1 0,0-1 0,0 1 0,-1 0 0,1-1 0,0 1 0,0-1 0,-1 1 0,1 0 0,0-1 0,-1 1 0,1 0 0,0-1 0,-1 1 0,1 0 0,-1-1 0,1 1 0,-1 0 0,1 0 0,-1 0 0,1 0 0,-1 1 0,1-1 0,-1 0 0,1 1 0,-1-1 0,1 0 0,0 1 0,-1-1 0,1 1 0,-1-1 0,1 0 0,0 1 0,0-1 0,-1 1 0,1-1 0,0 1 0,0-1 0,-1 1 0,1-1 0,0 1 0,0 0 0,0-1 0,0 1 0,-4 17 0,4-16 0,0 2 0,-1 0 0,1 0 0,0 0 0,0 0 0,1 0 0,-1 0 0,2 6 0,-1-8 0,-1 0 0,1 0 0,0 0 0,0 0 0,0 0 0,0-1 0,0 1 0,1 0 0,-1 0 0,0-1 0,1 1 0,-1-1 0,1 1 0,0-1 0,-1 0 0,4 3 0,0-2 0,-1 0 0,1 0 0,-1-1 0,1 1 0,7 0 0,34 3 0,-44-5 0,107 7 0,61 10-164,53 5-655,32-2-164,798 36-2949,-890-52 3046,-137-3 754,9 0-52,63-7 0,-80 1 378,-18 5-184,0 0 0,0 0 0,0 0 0,0 0 1,0 0-1,0-1 0,0 1 0,0 0 0,0 0 1,0 0-1,0 0 0,0 0 0,0 0 0,0 0 1,0 0-1,0-1 0,0 1 0,0 0 0,0 0 0,0 0 1,-1-1 142,1 1-143,0 0 0,0 0 0,0 0 0,0 0 1,0 0-1,0-1 0,0 1 0,-1 0 0,1 0 1,0 0-1,-3-1 248,-1 0 1,1 0 0,-1 0 0,-6-1-1,-305-33 4993,225 28-5179,-132-5-77,183 11 5,1-2 0,0-2 0,0-1 0,0-2 0,-60-21 0,97 28 0,-6-1 0,1 0 0,0-1 0,0 0 0,-7-4 0,12 6 0,0 0 0,0 0 0,0 1 0,0-1 0,0 0 0,0 0 0,0 0 0,1 0 0,-1 0 0,0 0 0,1 0 0,-1 0 0,0-2 0,1 2 0,0 1 0,0-1 0,0 0 0,0 0 0,0 0 0,0 0 0,0 1 0,0-1 0,0 0 0,0 0 0,1 0 0,-1 1 0,0-1 0,1 0 0,-1 0 0,0 1 0,1-1 0,-1 0 0,1 1 0,-1-1 0,1 0 0,0 0 0,2-2 0,0 0 0,0 1 0,1-1 0,-1 1 0,1 0 0,-1 0 0,1 0 0,5-1 0,35-11 0,-31 10 0,44-10 0,70-9 0,60 2 0,-157 18 0,119-22 0,-147 25 0,0-1 0,0 0 0,1 1 0,-1-1 0,0-1 0,0 1 0,0 0 0,0 0 0,0-1 0,0 1 0,3-4 0,-1 0 0,1 0 0,5-10 0,4-5 0,-4 9 0,1 0 0,0 1 0,0 0 0,25-16 0,-28 21 0,0 1 0,0 0 0,1 0 0,0 1 0,-1 0 0,1 0 0,0 1 0,0 0 0,12 0 0,8 1 0,-17 1 0,19-2 0,-27 2 0,0-1 0,0 0 0,-1 0 0,1 0 0,-1-1 0,1 1 0,-1-1 0,1 1 0,3-4 0,-3 0 0,-4 5 0,0 0 0,0 0 0,0 0 0,0-1 0,0 1 0,0 0 0,0 0 0,0 0 0,0 0 0,0 0 0,0-1 0,0 1 0,0 0 0,0 0 0,0 0 0,0 0 0,-1 0 0,1 0 0,0 0 0,0-1 0,0 1 0,0 0 0,0 0 0,0 0 0,0 0 0,0 0 0,-1 0 0,1 0 0,0 0 0,0 0 0,0 0 0,0 0 0,0 0 0,-1 0 0,1 0 0,0 0 0,0 0 0,0 0 0,0 0 0,0 0 0,-1 0 0,1 0 0,0 0 0,0 0 0,0 0 0,0 0 0,0 0 0,0 0 0,-1 0 0,1 0 0,0 0 0,0 0 0,0 0 0,-8 2 0,1-1 0,0 1 0,0 1 0,0-1 0,-8 4 0,2 0 0,-154 74 0,134-60 0,0 1 0,-51 43 0,80-60 0,-12 11 0,15-14 0,1 0 0,-1 0 0,0-1 0,1 1 0,-1 0 0,1 0 0,-1 0 0,1 0 0,-1 0 0,1 0 0,-1 0 0,1 0 0,0 1 0,0 0 0,0-1 0,0-1 0,0 1 0,0-1 0,0 0 0,0 1 0,0-1 0,1 0 0,-1 1 0,0-1 0,0 1 0,0-1 0,1 0 0,-1 1 0,0-1 0,1 0 0,-1 0 0,0 1 0,1-1 0,-1 0 0,0 0 0,1 1 0,-1-1 0,0 0 0,1 0 0,-1 0 0,1 0 0,-1 1 0,14 1 0,5-2 0,34-3 0,-35 1 0,37 2 0,-53 0 0,-1 0 0,0 0 0,1 0 0,-1 1 0,0-1 0,1 0 0,-1 1 0,0-1 0,0 1 0,1-1 0,-1 1 0,0 0 0,0 0 0,0-1 0,0 1 0,0 0 0,0 0 0,0 0 0,1 2 0,-1-2 0,0 1 0,0 0 0,0 0 0,-1 0 0,1 0 0,-1-1 0,1 1 0,-1 0 0,0 0 0,0 0 0,0 0 0,0 3 0,-1 3 0,0 1 0,-1 0 0,-1 0 0,1-1 0,-5 9 0,-4 9 0,-2 0 0,-1-2 0,-1 1 0,0-2 0,-2 0 0,-26 27 0,41-48 0,-7 9 0,0-1 0,-1 0 0,-1 0 0,0-1 0,0-1 0,-23 14 0,29-20 0,-21 12 0,24-12 0,1-1 0,-1 0 0,0 1 0,0-1 0,0 1 0,1 0 0,-1-1 0,1 1 0,-3 3 0,4-4 0,0-1 0,0 0 0,0 0 0,0 1 0,0-1 0,-1 0 0,1 0 0,0 0 0,0 1 0,0-1 0,0 0 0,0 0 0,0 1 0,0-1 0,0 0 0,0 0 0,0 1 0,0-1 0,0 0 0,0 0 0,0 1 0,0-1 0,0 0 0,1 0 0,-1 0 0,0 1 0,0-1 0,0 0 0,0 0 0,0 1 0,0-1 0,1 0 0,-1 0 0,10 2 0,12-5 0,-22 3 0,23-6 0,23-9 0,-6 1 0,47-14 0,93-45 0,-174 70 0,1 0 0,-1 0 0,0-1 0,-1 0 0,1-1 0,-1 1 0,0-1 0,0 0 0,0 0 0,-1-1 0,1 1 0,4-9 0,8-11 0,2 0 0,1 1 0,1 0 0,2 2 0,0 1 0,50-36 0,-42 36 0,34-25 0,-58 39 0,1 1 0,-1-1 0,0 0 0,-1-1 0,10-14 0,-14 19 0,0 0 0,-1-1 0,1 1 0,-1 0 0,0-1 0,0 1 0,0-1 0,1-5 0,-2 8 0,0-1 0,0 1 0,0 0 0,0-1 0,0 1 0,-1-1 0,1 1 0,0 0 0,-1-1 0,1 1 0,-1 0 0,1 0 0,-1-1 0,0 1 0,1 0 0,-1 0 0,0 0 0,0 0 0,0 0 0,0 0 0,0 0 0,0 0 0,0 0 0,-3-1 0,-2-1 0,0 0 0,-1 0 0,1 1 0,-1 0 0,0 0 0,-9-1 0,14 3 0,-1 0 0,1 0 0,0 0 0,-1 0 0,1 0 0,0 1 0,-1-1 0,1 1 0,0 0 0,0-1 0,-1 1 0,1 0 0,-3 2 0,-4 2 0,-15 14 0,3-4 0,-24 15 0,-150 90 0,193-118 0,-1-1 0,0 0 0,1 0 0,-1 0 0,0 0 0,0 0 0,0-1 0,0 1 0,0-1 0,-3 0 0,5 0 0,0 0 0,1 0 0,-1 0 0,0 0 0,0 0 0,1-1 0,-1 1 0,0 0 0,1-1 0,-1 1 0,1 0 0,-1-1 0,0 1 0,1-1 0,-1 1 0,1-1 0,-1 0 0,0 0 0,0 0 0,1-1 0,-1 1 0,1 0 0,-1 0 0,1-1 0,-1 1 0,1 0 0,0-1 0,0 1 0,0 0 0,0-3 0,2-36 0,-1 28 0,0 0 0,-2-24 0,1 32 0,-1-1 0,0 1 0,-1-1 0,1 1 0,-1-1 0,1 1 0,-1 0 0,-1 0 0,1 0 0,0 0 0,-5-6 0,2 6 0,1-1 0,-1 1 0,0 0 0,0 0 0,0 0 0,0 0 0,-1 1 0,0 0 0,1 0 0,-1 1 0,-7-3 0,-8 0 0,0 0 0,-22-1 0,20 3 0,-29-8 0,43 8 0,-12-3 0,0 0 0,-1 1 0,0 1 0,-27-1 0,22 4 0,-80-5 0,94 4 0,0 0 0,1-1 0,-1-1 0,1 0 0,-1-1 0,-13-7 0,6 3 0,14 6 0,1 1 0,0-1 0,-1 0 0,-8-7 0,13 9 0,-1-1 0,1 1 0,-1-1 0,1 1 0,0-1 0,0 0 0,0 0 0,0 1 0,0-1 0,0 0 0,1 0 0,-1 0 0,0 0 0,1 0 0,0 0 0,-1 0 0,1 0 0,0-3 0,0 3 0,0 0 0,1 0 0,-1 0 0,0 0 0,1 1 0,-1-1 0,1 0 0,0 0 0,-1 1 0,1-1 0,0 0 0,0 1 0,0-1 0,0 1 0,0-1 0,1 1 0,-1 0 0,0-1 0,1 1 0,-1 0 0,1 0 0,-1 0 0,1 0 0,-1 0 0,4-1 0,3-1 0,1 0 0,-1 1 0,1 0 0,10-1 0,-14 2 0,146-11 0,-49 6 0,-38-2 0,-31 3 0,1 2 0,39 1 0,-71 2 0,-1 0 0,1 0 0,-1 0 0,1 0 0,-1 0 0,0 0 0,1 1 0,-1-1 0,0 1 0,1-1 0,-1 1 0,0-1 0,1 1 0,-1 0 0,0 0 0,0-1 0,0 1 0,0 0 0,2 2 0,-3-2 0,1 0 0,-1 0 0,0 0 0,1 1 0,-1-1 0,0 0 0,0 0 0,0 1 0,0-1 0,0 0 0,0 0 0,0 1 0,0-1 0,-1 0 0,1 0 0,0 1 0,-1-1 0,1 0 0,-1 0 0,1 0 0,-2 2 0,-2 5 0,-1 0 0,-1 0 0,1 0 0,-1-1 0,-1 0 0,-12 12 0,2-5 0,-34 23 0,14-16 0,-42 17 0,39-20 0,13-5 0,0-2 0,-50 13 0,63-20 0,0 0 0,1 1 0,-1 1 0,1 0 0,0 1 0,1 0 0,0 0 0,-16 14 0,-22 17 0,22-17 0,0 1 0,2 1 0,-29 32 0,24-16 0,2 2 0,2 2 0,-23 47 0,43-77 0,-1 0 0,0 0 0,-1 0 0,-17 17 0,20-23 0,-1-1 0,0 0 0,0-1 0,0 0 0,-1 0 0,0-1 0,0 0 0,0 0 0,-9 3 0,-22 7 0,24-8 0,-2 0 0,1-1 0,-1 0 0,1-2 0,-20 3 0,-45-6 0,50 0 0,-60 5 0,-180 24 0,4-17 0,216-10 0,-55 6 0,77-6 0,27-1 0,0-2 0,-1 1 0,0 1 0,1-1 0,-1 0 0,0 1 0,1-1 0,-1 1 0,1 0 0,-1 0 0,1 0 0,-1 0 0,1 0 0,0 1 0,0-1 0,-4 4 0,6-5 0,0 0 0,0 0 0,0 0 0,-1 0 0,1 0 0,0 0 0,0 0 0,0 0 0,0 0 0,0 1 0,0-1 0,0 0 0,0 0 0,0 0 0,0 0 0,0 0 0,0 0 0,0 1 0,0-1 0,0 0 0,0 0 0,0 0 0,0 0 0,0 0 0,0 0 0,0 1 0,0-1 0,0 0 0,0 0 0,0 0 0,0 0 0,0 0 0,0 0 0,0 1 0,0-1 0,1 0 0,-1 0 0,0 0 0,0 0 0,0 0 0,0 0 0,0 0 0,0 0 0,0 0 0,0 0 0,1 0 0,-1 1 0,0-1 0,0 0 0,0 0 0,0 0 0,0 0 0,1 0 0,8 1 0,-8-1 0,129-1 0,-53-1 0,-23 1 0,85 2 0,-71 7 0,20 1 0,166-9 0,-126-1 0,-147 2 0,-27 5 0,-6 0 0,38-5 0,0 0 0,0 1 0,1 0 0,-24 7 0,-126 38 0,122-37 0,-100 26 0,106-29 0,0-1 0,-66 1 0,81-6 0,10 0 0,1 0 0,0 0 0,-1 1 0,1 1 0,0-1 0,-13 6 0,10-2 0,-1 1 0,1 0 0,-18 14 0,27-18 0,0 0 0,-1 0 0,1 1 0,0-1 0,0 1 0,1 0 0,-1-1 0,-3 10 0,0 0 0,-6 21 0,9-24 0,2-7 0,0 0 0,-1 0 0,1 0 0,-1 0 0,0 0 0,0-1 0,0 1 0,0 0 0,-3 2 0,-26 20 0,18-15 0,12-10 0,1 0 0,0 1 0,-1-1 0,1 0 0,0 0 0,0 1 0,-1-1 0,1 0 0,0 0 0,0 1 0,-1-1 0,1 0 0,0 1 0,0-1 0,0 1 0,-1-1 0,1 0 0,0 1 0,0-1 0,0 1 0,0-1 0,0 1 0,0-1 0,0 0 0,1 0 0,-1 0 0,0 1 0,0-1 0,0 0 0,0 0 0,1 0 0,-1 1 0,0-1 0,0 0 0,1 0 0,-1 0 0,0 0 0,0 0 0,1 0 0,-1 1 0,0-1 0,0 0 0,1 0 0,19 1 0,-18-1 0,221 0 0,-66-2 0,66 2 0,-214-1 0,1 0 0,-1 0 0,1-1 0,-1-1 0,10-3 0,22-5 0,-2 6 0,0 1 0,1 2 0,41 4 0,-9 0 0,-18-2 0,296 6 0,-319-4 0,240 5 0,-255-8 0,0-1 0,1-1 0,-1 0 0,-1 0 0,1-2 0,29-12 0,27-15 0,85-50 0,-154 80 0,1 0 0,-1-1 0,1 0 0,-1 0 0,0 0 0,0 0 0,0 0 0,-1 0 0,1-1 0,3-6 0,-5 9 0,0-1 0,-1 0 0,1 0 0,-1 1 0,1-1 0,-1 0 0,1 0 0,-1 0 0,0 0 0,0 0 0,0 0 0,0 1 0,0-1 0,-1 0 0,1 0 0,-1 0 0,1 0 0,-1 0 0,1 1 0,-1-1 0,0 0 0,0 1 0,0-1 0,0 0 0,-2-2 0,-2-2 0,0 0 0,1-1 0,0 0 0,1 0 0,-1 0 0,1 0 0,-3-10 0,5 14 0,0 1 0,0-1 0,0 1 0,0-1 0,-1 1 0,0 0 0,1-1 0,-1 1 0,0 0 0,0 0 0,0 0 0,0 0 0,0 0 0,-1 1 0,1-1 0,0 1 0,-1 0 0,1-1 0,-1 1 0,0 0 0,1 0 0,-1 1 0,-5-2 0,-5 0 0,-1 1 0,1 0 0,-26 3 0,18-1 0,-25 1 0,-163-1 0,203-2 0,1-1 0,-1 1 0,0-1 0,1 0 0,-1 0 0,1 0 0,0-1 0,-10-6 0,-8-4 0,9 7 0,0 1 0,-1 0 0,-26-5 0,-47-2 0,74 11 0,-47-5 0,18 2 0,-80-16 0,120 19 0,-1 0 0,0 0 0,0 0 0,0 0 0,1 1 0,-1-1 0,0 1 0,0 0 0,0 0 0,0 0 0,0 1 0,0 0 0,0-1 0,0 2 0,-4 0 0,-6 2 0,0-1 0,0 0 0,0-1 0,-1-1 0,-26 0 0,10-1 0,419-2 0,-209 3 0,22-1 0,-189-1 0,0 0 0,-1-1 0,1 0 0,19-7 0,-15 4 0,23-4 0,-3 5 0,70 3 0,-65 2 0,66 6 0,-13 0 0,-73-7 0,0-1 0,32-5 0,-43 5 0,4-2 0,0 1 0,15-6 0,-23 5 0,-12 4 0,-2 1 0,8-2 0,0 0 0,0 0 0,1 0 0,-1 0 0,0 0 0,0 0 0,0 0 0,0 0 0,0 0 0,0 1 0,0-1 0,0 0 0,0 0 0,0 0 0,0 0 0,0 0 0,0 0 0,0 0 0,0 0 0,0 0 0,0 0 0,0 0 0,0 0 0,1 0 0,-1 0 0,0 0 0,0 0 0,0 0 0,0 0 0,0 0 0,0 0 0,0 1 0,0-1 0,0 0 0,0 0 0,0 0 0,0 0 0,0 0 0,0 0 0,0 0 0,0 0 0,0 0 0,0 0 0,0 0 0,0 0 0,0 0 0,0 0 0,-1 0 0,1 1 0,0-1 0,0 0 0,0 0 0,0 0 0,0 0 0,0 0 0,0 0 0,0 0 0,0 0 0,3 0 0,1 0 0,-1 0 0,0 0 0,0 0 0,1-1 0,5-1 0,9-1 0,-16 3 0,0 0 0,0 0 0,1 1 0,-1-1 0,0 1 0,0-1 0,0 1 0,0 0 0,0-1 0,0 1 0,0 0 0,0 0 0,0 1 0,-1-1 0,1 0 0,0 1 0,-1-1 0,1 1 0,-1-1 0,2 3 0,3 4 0,-1-1 0,-1 1 0,7 13 0,-6-10 0,-2-2 0,1 0 0,-1 0 0,-1 0 0,1 1 0,-2-1 0,2 18 0,-3 59 0,-2-43 0,2-37 0,2 45 0,-2-45 0,1 0 0,0 0 0,1 0 0,-1 0 0,1 0 0,4 8 0,0-4 0,-1 0 0,-1 1 0,0-1 0,0 1 0,-1 0 0,-1 0 0,0 1 0,1 16 0,-3 87 0,-1-52 0,1-59 0,0 1 0,0 0 0,0 0 0,-1 0 0,-1 6 0,2-10 0,0 0 0,-1 0 0,1 1 0,-1-1 0,0 0 0,1 0 0,-1 0 0,0 1 0,1-1 0,-1 0 0,0 0 0,0 0 0,0 0 0,0 0 0,0-1 0,0 1 0,0 0 0,-1 0 0,1-1 0,-2 2 0,-3-1 0,-1 1 0,1-1 0,-1 0 0,1 0 0,-1-1 0,-9 0 0,7 0 0,0 0 0,-16 3 0,-26 9 0,19-4 0,0-1 0,-1-1 0,-43 1 0,38-7 0,16-1 0,0 2 0,0 0 0,1 1 0,-29 6 0,10 3 0,0-3 0,-76 7 0,96-13 0,1 0 0,-31 10 0,29-7 0,-41 6 0,42-10 0,-1 0 0,0 1 0,-26 7 0,17-3 0,0 0 0,-53 2 0,-62-9 0,60 0 0,62 1 0,-1 1 0,1 0 0,-39 9 0,5 2 0,0-2 0,0-4 0,-95 1 0,136-8 0,0 2 0,0 0 0,0 1 0,-27 7 0,1 1 0,0-1 0,-1-2 0,0-2 0,-60-1 0,-295-5 0,254 1 0,136 0 0,0-1 0,0 1 0,-13-4 0,19 4 0,-1-1 0,1 0 0,0 1 0,0-1 0,-1 0 0,1 0 0,0-1 0,0 1 0,0 0 0,0-1 0,0 1 0,0-1 0,1 0 0,-1 0 0,-2-3 0,3 4 0,1 1 0,0-1 0,-1 1 0,1-1 0,0 0 0,0 1 0,-1-1 0,1 0 0,0 1 0,0-1 0,0 0 0,0 1 0,0-1 0,0 0 0,0 1 0,0-1 0,0 0 0,0 1 0,0-1 0,1 0 0,-1 1 0,0-1 0,0 0 0,1 1 0,-1-1 0,0 0 0,1 1 0,-1-1 0,1 1 0,-1-1 0,0 1 0,1-1 0,-1 1 0,1-1 0,0 1 0,-1-1 0,1 1 0,0-1 0,3-1 0,1 0 0,0-1 0,-1 2 0,7-3 0,-3 1 0,46-14 0,60-12 0,-75 22 0,56-16 0,-18-5 0,43-13 0,-47 24 0,1 4 0,81-5 0,152 10 0,-268 6 0,72-11 0,-43 2 0,-21 5 0,46-4 0,-84 8 0,1 1 0,0-1 0,-1-1 0,12-3 0,-8 1 0,17-3 0,13 3 0,0 2 0,74 3 0,-57 1 0,384 0 0,-427-2 0,0 0 0,0-1 0,-1 0 0,1-1 0,-1-1 0,18-7 0,-18 6 0,0 1 0,1 0 0,21-2 0,49 1 0,-1 0 0,-66 3 0,-6 1 0,0 0 0,15-4 0,-26 4 0,0 0 0,-1 0 0,1 0 0,0 0 0,0 0 0,-1 0 0,1-1 0,0 1 0,-1-1 0,0 0 0,1 0 0,-1 0 0,0 0 0,0 0 0,3-4 0,-5 5 0,1 1 0,-1-1 0,1 0 0,-1 0 0,1 1 0,-1-1 0,0 0 0,1 0 0,-1 1 0,0-1 0,0 0 0,0 0 0,0 0 0,0 0 0,0 1 0,0-1 0,0 0 0,0 0 0,0 0 0,0 0 0,0 1 0,-1-1 0,1-1 0,-1 1 0,0 0 0,0 0 0,0 0 0,1 0 0,-1 0 0,0 1 0,0-1 0,0 0 0,0 1 0,0-1 0,-1 1 0,1-1 0,0 1 0,-2-1 0,-4-1 0,-1 1 0,1 0 0,-16 0 0,21 1 0,-136 2-1365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7T19:00:00.124"/>
    </inkml:context>
    <inkml:brush xml:id="br0">
      <inkml:brushProperty name="width" value="0.35" units="cm"/>
      <inkml:brushProperty name="height" value="0.35" units="cm"/>
      <inkml:brushProperty name="color" value="#FFFFFF"/>
    </inkml:brush>
  </inkml:definitions>
  <inkml:trace contextRef="#ctx0" brushRef="#br0">1 172 24575,'0'-2'0,"0"1"0,1-1 0,-1 0 0,0 1 0,1-1 0,-1 1 0,1-1 0,0 0 0,-1 1 0,1-1 0,0 1 0,0 0 0,0-1 0,0 1 0,2-2 0,20-17 0,-6 7 0,-12 7 0,0 1 0,1 1 0,0-1 0,0 1 0,0 0 0,1 0 0,-1 1 0,1-1 0,0 1 0,0 1 0,0 0 0,10-2 0,12-2 0,52-4 0,-69 9 0,0-1 0,-1 0 0,1-1 0,11-4 0,-11 3 0,1 0 0,-1 1 0,16-2 0,48 4 0,-55 2 0,0-1 0,0-1 0,25-4 0,-36 1 0,-10 4 0,0 0 0,0 0 0,0 0 0,0 0 0,0 0 0,0 0 0,0 0 0,0 0 0,0 0 0,0-1 0,0 1 0,0 0 0,0 0 0,0 0 0,0 0 0,0 0 0,0 0 0,0 0 0,0 0 0,1 0 0,-1 0 0,0 0 0,0 0 0,0 0 0,-1-1 0,1 1 0,0 0 0,0 0 0,0 0 0,0 0 0,0 0 0,0 0 0,0 0 0,0 0 0,0 0 0,0 0 0,0 0 0,0 0 0,0 0 0,0-1 0,0 1 0,0 0 0,0 0 0,0 0 0,0 0 0,0 0 0,0 0 0,0 0 0,0 0 0,-1 0 0,1 0 0,0 0 0,0 0 0,0 0 0,-1 0 0,-1-1 0,0 1 0,1-1 0,-1 1 0,1 0 0,-1 0 0,0 0 0,-2 0 0,-10 3 0,1 0 0,-1 0 0,-25 12 0,4-2 0,5-2 0,-34 18 0,-16 6 0,47-24 0,-1-1 0,-60 8 0,85-16-42,0 1 0,0-1 0,1 2 0,-1-1 0,-8 6 0,4-3-1071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9-17T19:35:05.434"/>
    </inkml:context>
    <inkml:brush xml:id="br0">
      <inkml:brushProperty name="width" value="0.2" units="cm"/>
      <inkml:brushProperty name="height" value="0.2" units="cm"/>
      <inkml:brushProperty name="color" value="#FF0066"/>
    </inkml:brush>
  </inkml:definitions>
  <inkml:trace contextRef="#ctx0" brushRef="#br0">5752 5099 24575,'1'9'0,"0"0"0,1 0 0,0-1 0,6 15 0,-4-13 0,1 0 0,0-1 0,0 1 0,1-1 0,14 16 0,-11-14 0,0 1 0,9 16 0,-14-19 0,33 66 0,-32-64 0,-1 1 0,-1-1 0,0 1 0,3 23 0,-6-24 0,1 1 0,1-1 0,0 1 0,1-1 0,0 0 0,0 0 0,11 20 0,12 27 0,-2-6 0,-4-4 0,-14-32 0,15 28 0,-16-35 0,0 1 0,-1-1 0,0 1 0,-1 0 0,0 1 0,0-1 0,-1 0 0,0 1 0,-1 0 0,0-1 0,-2 15 0,-8 78 0,0-6 0,9-55 0,1-20 0,-2 1 0,-2 22 0,2-38 0,-1-1 0,1 1 0,-1-1 0,0 1 0,-1-1 0,1 0 0,-1 0 0,-1 0 0,1 0 0,-1 0 0,-4 5 0,-4 2 0,0-1 0,-1 0 0,0-1 0,0-1 0,-1 0 0,-1 0 0,0-2 0,-30 14 0,38-19 0,1 0 0,-1 0 0,1 0 0,0 1 0,0 0 0,0 1 0,0-1 0,1 1 0,0 0 0,0 1 0,-6 6 0,2 2 0,0 0 0,-2-1 0,1-1 0,-2 0 0,1 0 0,-2-2 0,-25 19 0,-4-1 0,29-18 0,-1-1 0,0 0 0,-27 11 0,21-13 0,-1-1 0,-34 5 0,40-9 0,-55 17 0,49-12 0,0-1 0,-27 3 0,-63-4 0,42-4 0,45 2 0,-43 9 0,56-9 0,-21 9 0,6-2 0,-14 3 0,-48 18 0,74-25 0,-1-2 0,0 1 0,1-2 0,-2 0 0,1-1 0,-30 1 0,32-2 0,-1 0 0,1 2 0,-24 6 0,18-4 0,-18 2 0,-55 9 0,55-9 0,0-1 0,-45 1 0,-230-8 0,279 0 0,-1-1 0,-37-9 0,-67-20 0,46 10 0,15 1 0,-7-2 0,-84-19 0,-51-9 0,181 46 0,-75 3 0,75 2 0,-67-6 0,45-5 0,-60-17 0,93 20 0,0 2 0,-1 0 0,-33 0 0,-84 6 0,64 0 0,71-1 0,-11 1 0,1-1 0,-1-2 0,0 0 0,-31-7 0,11-5 0,0-2 0,-46-26 0,30 14 0,9 6 0,-126-63 0,130 61 0,-74-54 0,107 70 0,1 0 0,0-1 0,0-1 0,1 1 0,0-1 0,1-1 0,-7-11 0,4 4 0,2 3 0,-9-20 0,6 9 0,-1 1 0,-1 0 0,-32-41 0,-65-58 0,85 101 0,-56-40 0,6 7 0,10-5 0,56 51 0,2-1 0,-1 1 0,1-2 0,-10-18 0,8 13 0,0 1 0,0 0 0,-2 0 0,0 1 0,0 1 0,-21-17 0,11 12 0,-1 1 0,-1 1 0,-38-21 0,12 9 0,-12-7 0,52 30 0,0-1 0,0 0 0,0-1 0,1 0 0,0-1 0,1 0 0,-10-11 0,-9-11 0,-56-47 0,66 64 0,0 2 0,-1-1 0,-24-10 0,34 18 0,0 1 0,1-1 0,-1-1 0,1 1 0,0-1 0,0-1 0,1 1 0,0-1 0,0 0 0,1-1 0,-1 1 0,2-1 0,-7-13 0,-14-24 0,-3-4 0,14 20 0,8 19 0,1 0 0,1 0 0,-1-1 0,2 0 0,0 0 0,0 0 0,-3-20 0,6-66 0,1 61 0,-1 1 0,-7-41 0,1 31 0,1-50 0,5-47 0,2 49 0,-3 43 0,2-57 0,1 92 0,1-1 0,0 1 0,1 0 0,6-15 0,-1 4 0,-4 9 0,21-57 0,-23 65 0,2 0 0,-1 0 0,1 0 0,1 1 0,9-12 0,-7 9 0,1-1 0,-2 1 0,9-17 0,11-18 0,-6 14 0,-16 23 0,0 0 0,1 1 0,0-1 0,1 1 0,-1 1 0,1-1 0,10-6 0,56-34 0,-35 24 0,-16 12 0,0 1 0,1 0 0,0 2 0,44-12 0,-48 14 0,25-11 0,2-2 0,66-25 0,-98 38 0,21-12 0,8-4 0,12-3 0,-2-1 0,49-36 0,89-63 0,-127 77 0,-19 14 0,-38 29 0,1 0 0,-2 0 0,1-1 0,-1 0 0,0 0 0,0-1 0,-1 1 0,0-1 0,-1 0 0,7-16 0,-5 7 0,0-1 0,-2 0 0,0 1 0,2-30 0,-2 25 0,1-1 0,0 1 0,2 0 0,0 0 0,13-23 0,12-53 0,-14 40 0,-12 37 0,0-1 0,-1 0 0,-2 0 0,0 0 0,0-43 0,-5-225 0,2 282 0,1 1 0,-1-1 0,1 0 0,2-7 0,-2 12 0,0-1 0,0 1 0,1 0 0,-1 0 0,1 0 0,-1 0 0,1 0 0,0 0 0,0 0 0,1 1 0,3-4 0,26-22 0,-9 9 0,20-23 0,28-25 0,-54 53 0,0-1 0,-1-1 0,-1 0 0,26-36 0,-26 29 0,-10 15 0,1 1 0,-2-1 0,1 0 0,-1 0 0,0-1 0,-1 1 0,0-1 0,4-16 0,-7 23 0,1-11 0,1 1 0,0 0 0,0 0 0,2 0 0,-1 0 0,11-22 0,22-28 0,-18 33 0,19-43 0,-18 34 0,-14 28 0,0 1 0,0-1 0,-1-1 0,0 1 0,-1-1 0,3-13 0,-3-16 0,-4-73 0,-1 43 0,2-151 0,1 213 0,-1 1 0,1 0 0,1-1 0,-1 1 0,1 0 0,1 0 0,-1 0 0,1 0 0,0 1 0,1-1 0,-1 1 0,1-1 0,1 1 0,7-8 0,-2 4 0,-1 0 0,1 1 0,1 1 0,0-1 0,0 2 0,1 0 0,12-6 0,19-6 0,-31 15 0,0-1 0,1-1 0,-2 0 0,1-1 0,17-14 0,-5 3 0,46-27 0,-32 21 0,-27 16 0,-1 0 0,1-1 0,-1-1 0,8-10 0,-7 8 0,-1 2 0,21-17 0,3 3 0,22-16 0,-34 24 0,42-23 0,-4 3 0,-53 31 0,0 2 0,0-1 0,0 1 0,0 0 0,1 0 0,0 1 0,-1 0 0,1 1 0,11-2 0,8 2 0,38 2 0,-20 1 0,225-1 0,-266-2 0,0 2 0,0-1 0,1 0 0,-1 1 0,0 0 0,0 0 0,0 0 0,0 1 0,0-1 0,0 1 0,0 0 0,0 0 0,0 0 0,-1 1 0,1-1 0,-1 1 0,0 0 0,0 0 0,3 3 0,22 23 0,-17-19 0,17 22 0,-25-28 0,0 1 0,0 0 0,-1 0 0,1 0 0,-1 0 0,0 0 0,0 0 0,1 10 0,0 11 0,-1 0 0,-3 48 0,0-46 0,1-1 0,5 41 0,-2-47 0,-2-9 0,1 0 0,5 15 0,-6-23 0,1 1 0,0-1 0,0 0 0,0 0 0,1 0 0,-1 0 0,1 0 0,0-1 0,5 6 0,7 5 0,0 0 0,-2 1 0,1 0 0,-2 1 0,21 35 0,-1 11 0,45 98 0,-73-152 0,3 8 0,-1 0 0,-1 0 0,0 0 0,-1 1 0,3 28 0,-4-4 0,8 43 0,-8-68 0,1-1 0,0 0 0,2 1 0,-1-2 0,16 28 0,-5-16 0,-3-6 0,10 24 0,-20-36 0,0-1 0,0 1 0,-1 0 0,0 0 0,0 0 0,1 16 0,-4 120 0,-1-50 0,2 483 0,1-572 0,-1 1 0,1-1 0,0 0 0,0 0 0,0 0 0,1 1 0,-1-1 0,1-1 0,4 8 0,3 2 0,17 23 0,5 8 0,-14-18 0,0 0 0,2 0 0,1-2 0,46 45 0,-50-54 0,-1 1 0,-1 0 0,-1 1 0,18 31 0,-26-42 0,0 1 0,1-1 0,1 0 0,8 8 0,10 9 0,21 30 0,-2 2 0,44 73 0,-81-116 0,0 1 0,0 0 0,-2 1 0,1 0 0,4 24 0,-7-27 0,1 0 0,0 0 0,1 0 0,1 0 0,8 13 0,40 51 0,-43-61 0,28 31 0,-28-35 0,-1 1 0,0 0 0,-1 1 0,-1 0 0,14 27 0,-7-8 0,1-1 0,1 0 0,34 45 0,-36-55 0,-4-7 0,-1 1 0,14 26 0,-8-9 0,-8-18 0,9 24 0,-9-16 0,1 0 0,2-1 0,0 0 0,18 24 0,98 133 0,-31-41 0,-79-114 0,-10-13 0,1 1 0,-2-1 0,1 1 0,-2 0 0,10 24 0,-14-31 0,3 11 0,1 0 0,0 0 0,1 0 0,12 20 0,-13-28 0,0 1 0,-1 1 0,0-1 0,0 1 0,0 0 0,-1 0 0,-1 0 0,4 19 0,9 63 0,-2-19 0,-6-38 0,2 0 0,1 0 0,15 35 0,-14-41 0,-6-10 0,-1 0 0,0-1 0,-1 2 0,-1-1 0,0 0 0,-2 29 0,1-32 0,1-1 0,0 1 0,1-1 0,0 0 0,7 15 0,-8-22 0,-1-4 0,0-1 0,0 0 0,0 0 0,0 1 0,0-1 0,0 0 0,1 0 0,-1 0 0,1-1 0,0 1 0,-1 0 0,1 0 0,0-1 0,0 1 0,0-1 0,0 0 0,0 0 0,0 0 0,0 0 0,1 0 0,-1 0 0,0 0 0,1-1 0,-1 1 0,3 0 0,1-1 0,-1 0 0,0 1 0,0-2 0,0 1 0,0-1 0,0 0 0,1 0 0,-1 0 0,-1 0 0,10-5 0,3-2 0,0 0 0,1 2 0,-1 0 0,26-5 0,-30 9 0,18-6 0,-27 6 0,0 1 0,-1-1 0,1 0 0,0 0 0,-1 0 0,1 0 0,-1-1 0,4-3 0,-6 6 0,0-1 0,-1 1 0,1-1 0,-1 1 0,1-1 0,-1 0 0,1 1 0,-1-1 0,1 0 0,-1 1 0,1-1 0,-1 0 0,0 0 0,0 1 0,1-1 0,-1 0 0,0 0 0,0 0 0,0 1 0,0-3 0,0 3 0,0-1 0,0 1 0,-1-1 0,1 0 0,0 1 0,-1-1 0,1 1 0,-1-1 0,1 1 0,-1-1 0,1 1 0,-1-1 0,1 1 0,-1 0 0,1-1 0,-1 1 0,1 0 0,-1-1 0,-1 1 0,-3-2 0,1 1 0,-1 0 0,0 0 0,0 0 0,-6 0 0,-107 2 91,54 0-1547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1:14.325"/>
    </inkml:context>
    <inkml:brush xml:id="br0">
      <inkml:brushProperty name="width" value="0.1" units="cm"/>
      <inkml:brushProperty name="height" value="0.2" units="cm"/>
      <inkml:brushProperty name="color" value="#00FF00"/>
      <inkml:brushProperty name="tip" value="rectangle"/>
      <inkml:brushProperty name="rasterOp" value="maskPen"/>
      <inkml:brushProperty name="ignorePressure" value="1"/>
    </inkml:brush>
  </inkml:definitions>
  <inkml:trace contextRef="#ctx0" brushRef="#br0">1393 244,'0'-1,"0"0,0 0,-1 0,1 0,-1 0,1 0,-1 0,1 0,-1 1,0-1,0 0,1 0,-1 1,0-1,0 0,1 1,-1-1,0 1,0-1,0 1,0-1,0 1,0 0,-1-1,-4-1,-35-18,5 3,-46-29,43 15,34 25,-1 1,0 0,0 0,0 0,-1 1,1 0,-1 1,0-1,0 1,-13-3,1 3,0 1,-23 1,-7-1,-94-22,98 15,-36-1,17 4,60 5,0 0,-1 1,1 0,0 0,0 0,0 0,0 1,0-1,-1 1,1 0,0 1,0-1,1 0,-1 1,0 0,0 0,1 0,-1 1,-3 3,-31 26,23-19,-18 13,28-23,-1 1,1-1,-1 0,0-1,1 0,-1 1,-11 1,0-1,0 2,0 0,1 0,0 2,-24 12,34-14,0 0,0 0,0 0,0 1,1 0,0 0,0 0,-7 14,8-13,-1 0,0 0,0 0,0-1,-1 0,0 0,-11 9,13-13,-4 3,0 0,0 1,-12 12,17-15,1 0,0 0,0 0,0 0,0 0,0 1,1-1,0 1,0-1,-1 1,2-1,-1 1,0 4,0-1,0 0,-1-1,1 1,-1-1,-1 1,1-1,-1 0,0 0,0 0,-1-1,0 1,0-1,-9 9,5-4,1 0,-1 0,-10 21,16-28,1 1,-1-1,1 1,0 0,0 0,0 0,0 0,1-1,-1 1,1 0,0 0,1 0,-1 0,0 0,1 0,2 5,32 81,-7-16,-27-70,1 1,-1-1,1 0,0 0,0 0,0-1,1 1,-1 0,1-1,0 0,0 0,0 0,6 5,0-3,0 1,0-2,0 1,16 4,-8-1,0 0,0 1,16 12,-4-2,-11-8,0 1,-1 1,-1 1,27 27,-35-32,1 0,0 0,1-1,0-1,0 1,1-2,0 1,0-1,0-1,1 0,0-1,0 0,0 0,13 1,9 0,63 20,-82-20,1-1,-1-1,1 0,-1-1,1-1,0 0,0-1,0-1,0 0,17-5,30-3,-36 6,-1-1,47-13,-49 8,1 2,0 0,44-5,-40 8,0-2,-1 0,0-3,49-20,-28 10,-46 17,1 1,-1-1,0-1,0 1,0 0,-1-1,1 1,0-1,-1 0,0 0,3-4,7-9,12-13,20-32,-34 47,-6 8,0-1,-1 1,0-1,0 0,0 0,-1 0,0 0,0 0,0-9,-1 2,0 0,-1-1,-3-23,1 32,1 1,-1 0,0 0,0-1,0 1,-1 1,-5-9,5 7,-1 0,1-1,-5-11,0-13,-7-60,5 20,5 33,4 23,-1 0,-5-16,6 27,0 0,0 0,-1 1,1-1,-1 1,0-1,0 1,0 0,-1-1,1 1,-1 0,-5-4,-26-17,-67-34,90 52,-8-4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5:51:43.267"/>
    </inkml:context>
    <inkml:brush xml:id="br0">
      <inkml:brushProperty name="width" value="0.1" units="cm"/>
      <inkml:brushProperty name="height" value="0.1" units="cm"/>
      <inkml:brushProperty name="color" value="#FF00FF"/>
    </inkml:brush>
  </inkml:definitions>
  <inkml:trace contextRef="#ctx0" brushRef="#br0">212 77 24575,'-6'0'0,"0"1"0,0-1 0,0 1 0,0 0 0,1 0 0,-1 1 0,0 0 0,1 0 0,-1 0 0,-5 4 0,8-4 0,0 0 0,0 0 0,0 0 0,0 1 0,1-1 0,-1 1 0,1-1 0,-1 1 0,1 0 0,0 0 0,0 0 0,1 0 0,-1 0 0,0 1 0,1-1 0,0 1 0,-2 6 0,-9 43 0,5-25 0,-4 36 0,-4 27 0,0-7 0,0-10 0,10-54 0,1 0 0,-3 41 0,6-31 0,-6 47 0,6-73 0,0 0 0,1 0 0,0 0 0,0 0 0,0 0 0,0 1 0,1-1 0,0 0 0,0 0 0,0 0 0,0 0 0,0 0 0,1-1 0,0 1 0,0 0 0,0-1 0,4 6 0,2 0 0,0 0 0,1 0 0,1-1 0,14 11 0,-16-12 0,0 0 0,-1 0 0,0 1 0,7 10 0,-7-9 0,1 0 0,12 12 0,11 11 0,-26-27 0,-1 1 0,1-1 0,1 0 0,-1 0 0,1-1 0,-1 1 0,1-1 0,0-1 0,1 1 0,-1-1 0,1 0 0,10 3 0,16 1-35,0-2 0,51 2-1,69-8-5540,-63 0 4474,-18 0 5765,84 2-2542,-89 7-2121,14 0 0,-66-8 0,1 1 0,-1-2 0,26-4 0,-37 4 0,1 0 0,-1 0 0,1-1 0,-1 0 0,0 0 0,0 0 0,0 0 0,0-1 0,0 1 0,0-1 0,-1 0 0,1 0 0,-1 0 0,0-1 0,0 1 0,4-6 0,-1-1 0,-1 0 0,0-1 0,0 1 0,-1-1 0,0 0 0,-1-1 0,3-15 0,-3 3 0,-1-1 0,-1-36 0,0 53 0,0 0 0,0 0 0,0 0 0,1 1 0,0-1 0,5-10 0,-5 12 0,0 1 0,0-1 0,0 0 0,0 0 0,-1 0 0,0 0 0,-1 0 0,1 0 0,-1 0 0,0 0 0,0 0 0,-1 0 0,-1-6 0,-4-8 0,1 4 0,0 0 0,2 0 0,-1 0 0,0-23 0,3 25 0,0 0 0,-1 0 0,-1 1 0,0-1 0,-1 1 0,0-1 0,-7-13 0,-1-6 0,10 26 0,-1 1 0,1-1 0,-1 0 0,0 1 0,-1-1 0,1 1 0,-1 0 0,0 0 0,-10-9 0,-72-57 0,67 53 0,-2 0 0,0 1 0,-38-25 0,30 26 0,7 3 0,0 2 0,0 0 0,-32-10 0,26 12 0,4 2 0,0 0 0,-1 1 0,-33-3 0,-34-6 0,-7 1 0,86 14 0,0 0 0,1 2 0,-1-1 0,0 2 0,1 0 0,-14 3 0,17-2 0,-1 1 0,1-1 0,0 2 0,0-1 0,0 1 0,1 0 0,0 1 0,0 0 0,-14 14 0,15-14 0,0 0 0,0-1 0,-1 0 0,1 0 0,-1-1 0,0 0 0,-1 0 0,1 0 0,-1-1 0,0-1 0,-14 3 0,-57 5-1365,41-7-5461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2:34.645"/>
    </inkml:context>
    <inkml:brush xml:id="br0">
      <inkml:brushProperty name="width" value="0.05" units="cm"/>
      <inkml:brushProperty name="height" value="0.3" units="cm"/>
      <inkml:brushProperty name="color" value="#FFC114"/>
      <inkml:brushProperty name="ignorePressure" value="1"/>
      <inkml:brushProperty name="inkEffects" value="pencil"/>
    </inkml:brush>
  </inkml:definitions>
  <inkml:trace contextRef="#ctx0" brushRef="#br0">201 0,'-2'3,"-2"3,1 3,-7 1,-3 1,2 0,0 0,1-1,1 2,1 3,0 2,-2 1,1 0,-3-3,0-2,0 0,2 0,2 3,1 2,0 0,0 0,-2-4,1-3</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3:02.066"/>
    </inkml:context>
    <inkml:brush xml:id="br0">
      <inkml:brushProperty name="width" value="0.05" units="cm"/>
      <inkml:brushProperty name="height" value="0.3" units="cm"/>
      <inkml:brushProperty name="color" value="#FFC114"/>
      <inkml:brushProperty name="ignorePressure" value="1"/>
      <inkml:brushProperty name="inkEffects" value="pencil"/>
    </inkml:brush>
  </inkml:definitions>
  <inkml:trace contextRef="#ctx0" brushRef="#br0">752 1,'0'2,"0"5,-7 0,-4 1,-1 3,-2-1,-1-3,-1-1,0-3,0-1,-2-2,-1 3,0 0,0 0,2 0,1 1,-1 1,-1 1,-1 0,-2 4,-5 1,1 1,0-2,2 0,1-1,1 0,0-2,1-1,2 0,1-1,0 2,2 0,-3 1,-1-1,1 3,0 1,1 0,0 2,4 1,3 0,4 1,1 0,-5 3,-1 1,0 0,1 0,2-2,3 0,2-1,2 2,-2 1,-1-1,2 0,0 0,3-2,7 0,-1 2,1 1,2 0,0-2,-3 1,-2-2,-2-2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3:24.523"/>
    </inkml:context>
    <inkml:brush xml:id="br0">
      <inkml:brushProperty name="width" value="0.05" units="cm"/>
      <inkml:brushProperty name="height" value="0.3" units="cm"/>
      <inkml:brushProperty name="color" value="#FF0066"/>
      <inkml:brushProperty name="ignorePressure" value="1"/>
      <inkml:brushProperty name="inkEffects" value="pencil"/>
    </inkml:brush>
  </inkml:definitions>
  <inkml:trace contextRef="#ctx0" brushRef="#br0">119 1,'0'5,"0"10,0 7,0 3,0 5,-2 5,-2 2,-2-3,0 1,-1-3,-1-5,0 2,-5-2,0-3,2-3,1-2,2-2,-1 4,1 1,3-3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5:53:46.177"/>
    </inkml:context>
    <inkml:brush xml:id="br0">
      <inkml:brushProperty name="width" value="0.1" units="cm"/>
      <inkml:brushProperty name="height" value="0.1" units="cm"/>
      <inkml:brushProperty name="color" value="#FF0066"/>
    </inkml:brush>
  </inkml:definitions>
  <inkml:trace contextRef="#ctx0" brushRef="#br0">268 83 24575,'-1'0'0,"-10"-1"0,-1 1 0,1 1 0,-1 0 0,-18 5 0,27-5 0,-1 0 0,1 0 0,0 1 0,0-1 0,-1 1 0,1 0 0,0 0 0,0 0 0,1 1 0,-1-1 0,0 1 0,1-1 0,0 1 0,-1 0 0,1 0 0,0 0 0,1 0 0,-1 0 0,-1 4 0,-3 11 0,0 0 0,1 1 0,2 0 0,-3 21 0,-1 5 0,0 25 0,-1 0 0,-1-19 0,3 1 0,-1 73 0,7-117 0,1 0 0,0-1 0,0 1 0,0 0 0,1-1 0,0 1 0,1-1 0,0 1 0,0-1 0,0 0 0,1 0 0,0 0 0,1-1 0,-1 0 0,1 1 0,7 5 0,2 1 0,1 0 0,1-2 0,0 1 0,0-2 0,25 12 0,-16-9 0,0 0 0,1-2 0,1 0 0,49 11 0,-52-17 0,30 12 0,-37-11 0,0-1 0,0-1 0,0 0 0,26 2 0,-4-5 0,-10 0 0,43 6 0,-45-4 0,1 0 0,-1-2 0,43-3 0,-26-3 0,64-15 0,-85 15 0,0-1 0,-1-2 0,1 0 0,-1-1 0,25-16 0,-11 5 0,1 2 0,51-17 0,-82 32 0,0 1 0,0-1 0,0 0 0,0-1 0,-1 1 0,1-1 0,6-6 0,-3 0 0,0 0 0,13-18 0,-10 11 0,2-2 0,20-36 0,-30 48 0,0-1 0,-1 0 0,-1 0 0,1-1 0,-1 1 0,0-1 0,-1 1 0,0-13 0,7-44 0,-5 43 0,2-30 0,-5 45 0,0 1 0,-1-1 0,0 1 0,0-1 0,0 1 0,-1 0 0,1-1 0,-2 1 0,-2-6 0,2 7 0,0 0 0,-1 0 0,0 0 0,0 0 0,0 1 0,-1 0 0,0 0 0,1 0 0,-1 1 0,-1-1 0,1 1 0,-6-3 0,-8-2 0,-1 0 0,-23-7 0,28 11 0,-1 1 0,1 1 0,-29-2 0,-49 5 0,30 1 0,38-2 0,11 1 0,-1-1 0,1 0 0,0-1 0,0-1 0,0-1 0,-18-4 0,5-1 0,-38-7 0,41 10 0,0-1 0,-28-10 0,-6-8 0,-45-17 0,76 33 0,-36-6 0,13 4 0,14 1 0,-51-19 0,69 21 0,0 0 0,0 2 0,0 0 0,-1 1 0,0 1 0,-30-2 0,37 5 0,-1-2 0,1 0 0,-18-5 0,-2 0 0,-59-13-1365,42 7-5461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5:54:02.476"/>
    </inkml:context>
    <inkml:brush xml:id="br0">
      <inkml:brushProperty name="width" value="0.1" units="cm"/>
      <inkml:brushProperty name="height" value="0.1" units="cm"/>
      <inkml:brushProperty name="color" value="#33CCFF"/>
    </inkml:brush>
  </inkml:definitions>
  <inkml:trace contextRef="#ctx0" brushRef="#br0">988 189 24575,'-16'1'0,"-1"1"0,1 0 0,0 2 0,-23 7 0,-12 2 0,-58 3 0,58-9 0,24-4 0,20-3 0,-1 0 0,1 1 0,-1 1 0,1-1 0,0 1 0,0 0 0,0 1 0,-10 4 0,-162 111 0,107-69 0,47-29 0,1 0 0,2 1 0,0 2 0,-28 36 0,15-17 0,16-20 0,2 1 0,0 0 0,2 2 0,-13 26 0,19-34 0,2 1 0,1-1 0,0 2 0,1-1 0,1 1 0,1 0 0,-2 19 0,4-17 0,1 0 0,1 0 0,0 0 0,2 0 0,0 0 0,2-1 0,0 0 0,1 0 0,1 0 0,13 26 0,-10-26 0,1-1 0,1 0 0,28 34 0,85 81 0,-111-121 0,4 5 0,1-1 0,1-1 0,0-1 0,41 22 0,-32-22 0,0-2 0,1 0 0,39 10 0,-6-9 0,115 11 0,-16-5 0,-105-11 0,1-3 0,87-2 0,-91-3 0,-27 0 0,48-4 0,-66 1 0,0-1 0,0 0 0,-1 0 0,1-1 0,-1 0 0,0-1 0,11-8 0,20-9 0,-25 15 0,-1-1 0,0 0 0,0 0 0,-1-2 0,0 1 0,0-2 0,-1 1 0,0-2 0,-1 1 0,-1-1 0,0-1 0,0 0 0,-1 0 0,-1-1 0,0 0 0,-1 0 0,-1 0 0,0-1 0,0 0 0,-2 0 0,0 0 0,2-27 0,-3 12 0,9-47 0,-4 38 0,-1 1 0,0-49 0,-8-78 0,-2 122 0,-11-49 0,10 61 0,1 6 0,-14-64 0,14 76 0,0 0 0,-1 0 0,-1 1 0,-10-20 0,-83-116 0,21 61 0,-33-35 0,92 103 0,-1 1 0,-2 1 0,1 1 0,-28-15 0,15 10 0,24 14 0,-1 1 0,0-1 0,-23-8 0,30 14 0,0 0 0,-1 0 0,1 0 0,0 0 0,0 1 0,0 0 0,-1 0 0,1 0 0,0 0 0,0 1 0,0 0 0,-1 0 0,1 0 0,0 0 0,0 0 0,-4 3 0,0 0 0,1 0 0,-1 1 0,1 0 0,0 1 0,0-1 0,1 1 0,0 0 0,0 1 0,-7 8 0,-2 7 0,-21 41 0,27-44 0,-2 0 0,0-1 0,-22 28 0,24-36-83,-10 11 190,-33 29 0,45-44-257,-1-1 1,1 0-1,-1 0 0,1 0 1,-1-1-1,-1-1 1,1 1-1,0-1 1,-11 2-1,-10 0-6676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8:41.217"/>
    </inkml:context>
    <inkml:brush xml:id="br0">
      <inkml:brushProperty name="width" value="0.05" units="cm"/>
      <inkml:brushProperty name="height" value="0.3" units="cm"/>
      <inkml:brushProperty name="color" value="#FF0066"/>
      <inkml:brushProperty name="ignorePressure" value="1"/>
      <inkml:brushProperty name="inkEffects" value="pencil"/>
    </inkml:brush>
  </inkml:definitions>
  <inkml:trace contextRef="#ctx0" brushRef="#br0">0 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8:41.937"/>
    </inkml:context>
    <inkml:brush xml:id="br0">
      <inkml:brushProperty name="width" value="0.05" units="cm"/>
      <inkml:brushProperty name="height" value="0.3" units="cm"/>
      <inkml:brushProperty name="color" value="#FF0066"/>
      <inkml:brushProperty name="ignorePressure" value="1"/>
      <inkml:brushProperty name="inkEffects" value="pencil"/>
    </inkml:brush>
  </inkml:definitions>
  <inkml:trace contextRef="#ctx0" brushRef="#br0">1 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9:33.203"/>
    </inkml:context>
    <inkml:brush xml:id="br0">
      <inkml:brushProperty name="width" value="0.2" units="cm"/>
      <inkml:brushProperty name="height" value="1.2" units="cm"/>
      <inkml:brushProperty name="color" value="#FF0066"/>
      <inkml:brushProperty name="ignorePressure" value="1"/>
      <inkml:brushProperty name="inkEffects" value="pencil"/>
    </inkml:brush>
  </inkml:definitions>
  <inkml:trace contextRef="#ctx0" brushRef="#br0">1 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9:53.164"/>
    </inkml:context>
    <inkml:brush xml:id="br0">
      <inkml:brushProperty name="width" value="0.35" units="cm"/>
      <inkml:brushProperty name="height" value="2.1" units="cm"/>
      <inkml:brushProperty name="color" value="#FF0066"/>
      <inkml:brushProperty name="ignorePressure" value="1"/>
      <inkml:brushProperty name="inkEffects" value="pencil"/>
    </inkml:brush>
  </inkml:definitions>
  <inkml:trace contextRef="#ctx0" brushRef="#br0">0 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1:50.822"/>
    </inkml:context>
    <inkml:brush xml:id="br0">
      <inkml:brushProperty name="width" value="0.35" units="cm"/>
      <inkml:brushProperty name="height" value="2.1" units="cm"/>
      <inkml:brushProperty name="color" value="#FF0066"/>
      <inkml:brushProperty name="ignorePressure" value="1"/>
      <inkml:brushProperty name="inkEffects" value="pencil"/>
    </inkml:brush>
  </inkml:definitions>
  <inkml:trace contextRef="#ctx0" brushRef="#br0">1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8:37.677"/>
    </inkml:context>
    <inkml:brush xml:id="br0">
      <inkml:brushProperty name="width" value="0.05" units="cm"/>
      <inkml:brushProperty name="height" value="0.3" units="cm"/>
      <inkml:brushProperty name="color" value="#FF0066"/>
      <inkml:brushProperty name="ignorePressure" value="1"/>
      <inkml:brushProperty name="inkEffects" value="pencil"/>
    </inkml:brush>
  </inkml:definitions>
  <inkml:trace contextRef="#ctx0" brushRef="#br0">0 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5:58:38.929"/>
    </inkml:context>
    <inkml:brush xml:id="br0">
      <inkml:brushProperty name="width" value="0.05" units="cm"/>
      <inkml:brushProperty name="height" value="0.3" units="cm"/>
      <inkml:brushProperty name="color" value="#FF0066"/>
      <inkml:brushProperty name="ignorePressure" value="1"/>
      <inkml:brushProperty name="inkEffects" value="pencil"/>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1:55.625"/>
    </inkml:context>
    <inkml:brush xml:id="br0">
      <inkml:brushProperty name="width" value="0.35" units="cm"/>
      <inkml:brushProperty name="height" value="2.1" units="cm"/>
      <inkml:brushProperty name="color" value="#FF0066"/>
      <inkml:brushProperty name="ignorePressure" value="1"/>
      <inkml:brushProperty name="inkEffects" value="pencil"/>
    </inkml:brush>
  </inkml:definitions>
  <inkml:trace contextRef="#ctx0" brushRef="#br0">1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41.268"/>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0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51.490"/>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1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52.508"/>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0 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54.740"/>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1 1,'0'0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01.114"/>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0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02.358"/>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1 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03.184"/>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53.292"/>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3 4,'0'0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53.481"/>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1 31,'0'-13,"0"-4</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09.621"/>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4 3,'0'0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10.435"/>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3 2,'0'0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11.228"/>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3 2,'0'0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12.630"/>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17.719"/>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1 1,'2'0,"2"0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19.674"/>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0 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46.617"/>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1 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47.379"/>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1 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5:48.222"/>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0 1,'0'0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6-23T16:06:31.835"/>
    </inkml:context>
    <inkml:brush xml:id="br0">
      <inkml:brushProperty name="width" value="0.35" units="cm"/>
      <inkml:brushProperty name="height" value="2.1" units="cm"/>
      <inkml:brushProperty name="color" value="#AB008B"/>
      <inkml:brushProperty name="ignorePressure" value="1"/>
      <inkml:brushProperty name="inkEffects" value="pencil"/>
    </inkml:brush>
  </inkml:definitions>
  <inkml:trace contextRef="#ctx0" brushRef="#br0">1 0,'0'0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6:15:22.487"/>
    </inkml:context>
    <inkml:brush xml:id="br0">
      <inkml:brushProperty name="width" value="0.1" units="cm"/>
      <inkml:brushProperty name="height" value="0.1" units="cm"/>
      <inkml:brushProperty name="color" value="#33CCFF"/>
    </inkml:brush>
  </inkml:definitions>
  <inkml:trace contextRef="#ctx0" brushRef="#br0">690 18 24575,'-99'-8'0,"-3"0"0,28 7 0,-81 3 0,144-2 0,-1 1 0,1 1 0,-1 0 0,1 1 0,0 0 0,0 0 0,0 1 0,1 0 0,-1 1 0,1 1 0,0-1 0,0 2 0,1-1 0,-10 10 0,1 0 0,12-12 0,0 1 0,1-1 0,0 1 0,0 1 0,0-1 0,1 1 0,0 0 0,-7 12 0,9-14 0,-2 5 0,0 0 0,1 0 0,0 0 0,-2 10 0,5-16 0,-1-1 0,1 0 0,0 1 0,0-1 0,0 1 0,0-1 0,1 0 0,-1 1 0,0-1 0,1 0 0,0 1 0,0-1 0,-1 0 0,1 0 0,0 1 0,1-1 0,-1 0 0,0 0 0,1 0 0,-1 0 0,4 2 0,8 9 0,1-2 0,1 0 0,0 0 0,0-1 0,1-1 0,0-1 0,0 0 0,1-1 0,25 7 0,-20-8 0,29 14 0,-37-13 0,1-1 0,0 0 0,0-2 0,0 1 0,21 1 0,-22-5 0,-1-1 0,1 0 0,-1-1 0,0-1 0,1 0 0,-1-1 0,22-7 0,2-5 0,45-24 0,-77 37 0,5-3 0,0 0 0,-1 0 0,1-1 0,-1-1 0,-1 1 0,1-2 0,-1 1 0,0-1 0,9-12 0,-2-2 0,19-38 0,-23 38 0,-8 18 0,0-1 0,-1 0 0,0 0 0,0-1 0,0 1 0,-1 0 0,1-1 0,-1 1 0,0-8 0,-1 10 0,0 0 0,-1 0 0,1-1 0,-1 1 0,0 0 0,0 0 0,0 0 0,0 0 0,-1 0 0,1 0 0,-1 0 0,0 0 0,0 0 0,0 1 0,0-1 0,-4-3 0,3 2-105,-1 1 0,0 0 0,0 0 0,-1 0 0,1 0 0,0 1 0,-1-1 0,0 1 0,1 0 0,-1 1 0,0-1 0,-7 0 0,-6-1-6721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6:20:01.571"/>
    </inkml:context>
    <inkml:brush xml:id="br0">
      <inkml:brushProperty name="width" value="0.1" units="cm"/>
      <inkml:brushProperty name="height" value="0.1" units="cm"/>
      <inkml:brushProperty name="color" value="#66FF66"/>
    </inkml:brush>
  </inkml:definitions>
  <inkml:trace contextRef="#ctx0" brushRef="#br0">696 48 24575,'0'-1'0,"0"0"0,0 1 0,-1-1 0,1 1 0,0-1 0,0 1 0,-1-1 0,1 1 0,0-1 0,-1 1 0,1 0 0,0-1 0,-1 1 0,1-1 0,-1 1 0,1 0 0,0-1 0,-1 1 0,1 0 0,-1 0 0,1-1 0,-1 1 0,1 0 0,-1 0 0,1 0 0,-1-1 0,0 1 0,-18-3 0,18 3 0,-43-2 0,-1 1 0,-72 10 0,47-3 0,-72-5 0,2 0 0,133-1 0,1 1 0,-1 0 0,1 0 0,-1 1 0,1-1 0,0 2 0,0-1 0,-8 4 0,12-4 0,-1-1 0,0 1 0,0 0 0,1 1 0,0-1 0,-1 0 0,1 1 0,0-1 0,0 1 0,0-1 0,0 1 0,1 0 0,-1 0 0,1 0 0,0 0 0,-1 0 0,1 0 0,0 4 0,-1 2 0,1 0 0,0 0 0,1 0 0,0 0 0,0 0 0,1 0 0,0 0 0,1 0 0,0 0 0,0 0 0,1-1 0,0 1 0,4 8 0,-3-10 0,-1 0 0,1-1 0,0 1 0,1-1 0,0-1 0,0 1 0,0 0 0,1-1 0,-1 0 0,1-1 0,0 1 0,1-1 0,-1 0 0,1 0 0,0-1 0,7 3 0,23 5 0,0-1 0,1-1 0,0-2 0,1-2 0,-1-2 0,48-1 0,-71-2 0,-6 0 0,-1 0 0,0 0 0,1-1 0,-1 0 0,0 0 0,0-1 0,0 0 0,8-4 0,5-2 0,28-8 0,-33 12 0,1-1 0,-2-1 0,18-9 0,-28 13 0,0-1 0,0-1 0,0 1 0,-1-1 0,1 0 0,-1 0 0,0 0 0,-1 0 0,1-1 0,-1 0 0,1 1 0,-1-1 0,2-6 0,24-61 0,-27 68 0,-1-1 0,0 1 0,0-1 0,0 0 0,-1 1 0,0-1 0,1 0 0,-2 0 0,1 1 0,-1-1 0,1 0 0,-1 0 0,0 1 0,-1-1 0,1 1 0,-4-6 0,0-2 0,-2 1 0,1 0 0,-1 1 0,-17-20 0,8 15-1365,-1 2-5461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6:20:21.016"/>
    </inkml:context>
    <inkml:brush xml:id="br0">
      <inkml:brushProperty name="width" value="0.1" units="cm"/>
      <inkml:brushProperty name="height" value="0.1" units="cm"/>
      <inkml:brushProperty name="color" value="#CC0066"/>
    </inkml:brush>
  </inkml:definitions>
  <inkml:trace contextRef="#ctx0" brushRef="#br0">683 12 24575,'0'-1'0,"0"1"0,-1-1 0,1 1 0,0-1 0,0 0 0,-1 1 0,1-1 0,0 1 0,-1-1 0,1 1 0,0-1 0,-1 1 0,1-1 0,-1 1 0,1-1 0,-1 1 0,1 0 0,-1-1 0,1 1 0,-1 0 0,1-1 0,-1 1 0,0 0 0,1 0 0,-1-1 0,1 1 0,-1 0 0,0 0 0,1 0 0,-1 0 0,0 0 0,1 0 0,-1 0 0,0 0 0,1 0 0,-1 0 0,0 1 0,-2-1 0,0 0 0,0 1 0,0-1 0,0 1 0,0 0 0,-5 2 0,-17 12 0,17-9 0,0-2 0,0 1 0,0-1 0,0 0 0,0 0 0,-1-1 0,0-1 0,-9 3 0,12-4 0,-14 1 0,0 1 0,-1 1 0,2 1 0,-1 1 0,-30 13 0,37-14 0,0-1 0,0 0 0,-1-1 0,1 0 0,-1-1 0,0 0 0,-23-1 0,-23 3 0,18-1 0,30-3 0,1 1 0,-1 0 0,1 0 0,0 1 0,0 1 0,0 0 0,-13 5 0,21-7 0,1 1 0,-1 0 0,1 0 0,-1 0 0,1 1 0,0-1 0,0 0 0,0 1 0,0 0 0,0-1 0,1 1 0,-1 0 0,1 0 0,-1 0 0,1 0 0,0 0 0,1 0 0,-1 0 0,0 0 0,0 6 0,0 7 0,1-1 0,0 0 0,3 17 0,-1-20 0,-1-4 0,0 0 0,0 0 0,1 0 0,1 0 0,0 0 0,0 0 0,0-1 0,1 1 0,0-1 0,0 0 0,0-1 0,1 1 0,1-1 0,-1 1 0,1-2 0,0 1 0,10 7 0,-6-5 0,1-2 0,0 0 0,0 0 0,1-1 0,-1 0 0,1-1 0,0 0 0,0-1 0,1 0 0,22 1 0,69 0 0,-93-5 0,0 0 0,0 0 0,0-1 0,-1-1 0,1 1 0,-1-2 0,15-5 0,-8 0 0,0 2 0,0 0 0,1 1 0,26-5 0,118-22 0,-123 27 0,-1-1 0,58-21 0,-92 27 0,0-1 0,0-1 0,-1 1 0,1-1 0,0 1 0,-1-1 0,0 0 0,0 0 0,0 0 0,0-1 0,0 1 0,-1-1 0,1 0 0,-1 0 0,0 1 0,0-2 0,0 1 0,-1 0 0,1 0 0,-1 0 0,0-1 0,-1 1 0,1 0 0,-1-1 0,1 1 0,-1-1 0,-1 1 0,1 0 0,-1-1 0,1 1 0,-1 0 0,0-1 0,-3-4 0,2 2 0,-2 0 0,1 0 0,-1 1 0,0-1 0,0 1 0,-1 0 0,0 1 0,0-1 0,0 1 0,-1 0 0,1 0 0,-1 0 0,0 1 0,-1 0 0,1 0 0,-1 1 0,0 0 0,-7-3 0,6 3 0,1 0 0,-1-1 0,-13-9 0,-14-6 0,-35-15-1365</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6:21:22.837"/>
    </inkml:context>
    <inkml:brush xml:id="br0">
      <inkml:brushProperty name="width" value="0.1" units="cm"/>
      <inkml:brushProperty name="height" value="0.1" units="cm"/>
      <inkml:brushProperty name="color" value="#FF0000"/>
    </inkml:brush>
  </inkml:definitions>
  <inkml:trace contextRef="#ctx0" brushRef="#br0">525 107 24575,'-6'-3'0,"0"-1"0,1 2 0,-2-1 0,1 1 0,0 0 0,0 0 0,-1 0 0,1 1 0,-1 0 0,1 0 0,-1 1 0,1 0 0,-1 0 0,0 1 0,1-1 0,-11 4 0,-2 1 0,1 1 0,-1 1 0,1 0 0,-22 14 0,-13 3 0,37-18 0,0 1 0,-28 17 0,17-6 0,18-14 0,1 1 0,1 0 0,-1 0 0,1 1 0,0 0 0,0 0 0,0 1 0,1 0 0,-7 9 0,10-10 0,-10 15 0,-16 39 0,26-54 0,1 1 0,0-1 0,0 1 0,1 0 0,0 0 0,0-1 0,0 1 0,1 0 0,0 0 0,1 0 0,0 7 0,0-11 0,0 0 0,0-1 0,0 1 0,0-1 0,0 0 0,1 1 0,-1-1 0,1 0 0,-1 0 0,1 1 0,0-1 0,0-1 0,0 1 0,0 0 0,0 0 0,1-1 0,-1 1 0,0-1 0,1 0 0,-1 0 0,1 0 0,-1 0 0,1 0 0,0 0 0,2 0 0,9 1 0,0 0 0,0 0 0,23-2 0,-24 0 0,257-2 0,-181-6 0,0 1 0,-73 7 0,1 1 0,-1 0 0,0 2 0,0 0 0,21 7 0,17 4 0,90 13 0,-142-26 0,0-1 0,0 0 0,0 0 0,0 0 0,1 0 0,-1 0 0,0 0 0,0-1 0,0 1 0,0 0 0,0-1 0,2-1 0,-3 2 0,0-1 0,0 0 0,1 0 0,-1 0 0,0 0 0,0 0 0,-1-1 0,1 1 0,0 0 0,0 0 0,0 0 0,-1-1 0,1 1 0,-1 0 0,1-1 0,-1 1 0,0-1 0,1-1 0,1-7 0,-1 0 0,0 1 0,0-1 0,-1 0 0,-1 0 0,1 0 0,-2 0 0,-2-11 0,3 14 0,-1 0 0,-1 0 0,1 0 0,-1 0 0,0 1 0,-1 0 0,0-1 0,1 1 0,-2 1 0,1-1 0,-1 1 0,-5-6 0,-26-23 0,2-2 0,-41-55 0,27 30 0,38 50 0,0-1 0,-1 2 0,-1-1 0,0 1 0,0 1 0,-23-13 0,26 17 0,0 1 0,0 0 0,0 1 0,0-1 0,0 2 0,0 0 0,-1 0 0,0 0 0,1 1 0,-1 1 0,-17 0 0,24 1 3,-1-1 1,0 1-1,0 0 0,1 0 0,-1 0 0,1 0 1,-1 1-1,1-1 0,-1 1 0,1 0 0,0 0 0,0 1 1,-6 4-1,3 0-50,0 0-1,0 1 1,1-1 0,-5 10 0,-7 10-1127,4-10-5652</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6:26:37.094"/>
    </inkml:context>
    <inkml:brush xml:id="br0">
      <inkml:brushProperty name="width" value="0.1" units="cm"/>
      <inkml:brushProperty name="height" value="0.1" units="cm"/>
      <inkml:brushProperty name="color" value="#FFC114"/>
    </inkml:brush>
  </inkml:definitions>
  <inkml:trace contextRef="#ctx0" brushRef="#br0">1 1 24575</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6:37:02.528"/>
    </inkml:context>
    <inkml:brush xml:id="br0">
      <inkml:brushProperty name="width" value="0.1" units="cm"/>
      <inkml:brushProperty name="height" value="0.1" units="cm"/>
      <inkml:brushProperty name="color" value="#849398"/>
    </inkml:brush>
  </inkml:definitions>
  <inkml:trace contextRef="#ctx0" brushRef="#br0">664 203 24575,'-18'0'0,"-108"2"0,100 1 0,0 0 0,-46 13 0,42-7 0,-1 1 0,1 1 0,-44 25 0,63-30 0,0 1 0,0 0 0,1 1 0,0 0 0,0 1 0,1 0 0,0 1 0,1-1 0,0 2 0,0-1 0,-10 22 0,-22 40 0,9-20 0,25-39 0,0 0 0,1 0 0,1 1 0,0-1 0,0 1 0,2 0 0,-1 0 0,2 1 0,0-1 0,2 23 0,-1-32 0,1-1 0,0 0 0,0 0 0,0 0 0,1 0 0,-1 0 0,1 0 0,0 0 0,0 0 0,0-1 0,1 1 0,-1-1 0,1 0 0,0 1 0,0-1 0,4 3 0,6 4 0,0-1 0,1-1 0,14 8 0,7 4 0,-10-6 0,36 15 0,-15-8 0,-9-2 0,-27-12 0,0-1 0,1-1 0,0 0 0,0-1 0,0 0 0,0 0 0,1-1 0,16 2 0,79-5 0,-56-1 0,-43 0 0,-1 0 0,1 0 0,-1 0 0,0-1 0,0 0 0,1-1 0,-1 1 0,-1-1 0,10-6 0,8-5 0,26-22 0,-32 22 0,10-9 0,-2-1 0,-1-1 0,31-40 0,-43 49 0,-1 2 0,-1-1 0,-1 1 0,0-2 0,-1 1 0,0-1 0,6-21 0,-9 23 0,-2-1 0,0 1 0,0-1 0,-2 0 0,0 0 0,0-1 0,-2-17 0,0 15 0,1 4 0,-4-22 0,3 32 0,-1-1 0,0 1 0,-1 0 0,1 0 0,0 0 0,-1 0 0,0 0 0,0 0 0,-4-5 0,-11-11 0,-27-26 0,-8-10 0,-17-18 0,38 43 0,-14-9 0,-5-5 0,47 41 10,-1 0 0,0 1 0,0-1 0,-1 1 0,1 0 0,-1 0 0,0 1 0,1-1 0,-1 1 0,0 0 0,-9-2 0,11 3-65,1 1 0,-1-1 0,1 1 0,-1 0 0,1 0 0,-1 0 0,1 0 0,-1 0 0,1 1 0,-1-1 0,1 1 0,0 0 0,-1 0 0,1 0 0,-1 0 0,1 0 0,0 0 0,0 0 0,0 1 0,0-1 0,0 1 0,0 0 0,0-1 0,0 1 0,1 0 0,-3 3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6:37:03.899"/>
    </inkml:context>
    <inkml:brush xml:id="br0">
      <inkml:brushProperty name="width" value="0.1" units="cm"/>
      <inkml:brushProperty name="height" value="0.1" units="cm"/>
      <inkml:brushProperty name="color" value="#849398"/>
    </inkml:brush>
  </inkml:definitions>
  <inkml:trace contextRef="#ctx0" brushRef="#br0">231 25 24575,'0'-1'0,"0"-1"0,-1 0 0,1 0 0,0 0 0,0 1 0,-1-1 0,1 0 0,-1 0 0,1 1 0,-3-4 0,3 5 0,0 0 0,0 0 0,0-1 0,0 1 0,0 0 0,-1 0 0,1 0 0,0 0 0,0-1 0,0 1 0,-1 0 0,1 0 0,0 0 0,0 0 0,0 0 0,-1 0 0,1 0 0,0 0 0,0 0 0,-1 0 0,1 0 0,0 0 0,0 0 0,0 0 0,-1 0 0,1 0 0,0 0 0,0 0 0,-1 0 0,-8 9 0,0 4 0,-16 18 0,15-19 0,-14 22 0,-31 59 0,49-84-124,1-1 0,-1 0 0,0 0 0,-1-1 0,0 1 0,0-2-1,0 1 1,-1-1 0,0 0 0,-11 6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3T16:43:25.459"/>
    </inkml:context>
    <inkml:brush xml:id="br0">
      <inkml:brushProperty name="width" value="0.1" units="cm"/>
      <inkml:brushProperty name="height" value="0.1" units="cm"/>
      <inkml:brushProperty name="color" value="#FF0066"/>
    </inkml:brush>
  </inkml:definitions>
  <inkml:trace contextRef="#ctx0" brushRef="#br0">3 1 24575,'-3'0'0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4T21:16:37.401"/>
    </inkml:context>
    <inkml:brush xml:id="br0">
      <inkml:brushProperty name="width" value="0.1" units="cm"/>
      <inkml:brushProperty name="height" value="0.1" units="cm"/>
      <inkml:brushProperty name="color" value="#849398"/>
    </inkml:brush>
  </inkml:definitions>
  <inkml:trace contextRef="#ctx0" brushRef="#br0">771 19 24575,'0'0'0,"0"0"0,-1-1 0,1 1 0,0-1 0,0 1 0,-1-1 0,1 1 0,0 0 0,-1-1 0,1 1 0,-1 0 0,1-1 0,0 1 0,-1 0 0,1 0 0,-1-1 0,1 1 0,-1 0 0,1 0 0,0 0 0,-1 0 0,1-1 0,-1 1 0,0 0 0,-16-3 0,14 3 0,-43-6 0,0 3 0,-86 5 0,74 6 0,38-4 0,-24 1 0,-29-3 0,-48 4 0,79-3 0,22-2 0,-33 5 0,48-5 0,0 0 0,0 0 0,1 1 0,-1 0 0,1 0 0,-1 0 0,1 0 0,0 1 0,-1-1 0,1 1 0,-6 6 0,6-5 0,2 1 0,-1-1 0,0 0 0,1 1 0,0 0 0,0-1 0,0 1 0,1 0 0,-1 0 0,1 0 0,0 0 0,1 0 0,-1 0 0,1 8 0,0 4 0,1 0 0,1 0 0,4 16 0,-5-25 0,1-1 0,-1 0 0,1 1 0,1-1 0,0 0 0,0 0 0,0-1 0,1 1 0,0-1 0,0 1 0,5 5 0,-2-5 0,0 0 0,-1-1 0,2 0 0,-1 0 0,1-1 0,0 0 0,0 0 0,15 6 0,-7-5 0,1 0 0,1-2 0,28 5 0,-29-5 0,1 1 0,31 12 0,12 3 0,0 0 0,-39-13 0,41 10 0,-16-9 0,1-3 0,60 0 0,-84-5 0,-10 1 0,24-3 0,-33 1 0,-1 0 0,1 0 0,-1 0 0,0 0 0,1-1 0,-1 1 0,0-1 0,0 0 0,5-4 0,-2 1 0,-1 0 0,0-1 0,0 0 0,-1 0 0,0 0 0,0 0 0,0-1 0,-1 0 0,0 0 0,0 0 0,-1 0 0,0-1 0,0 1 0,0-1 0,-1 0 0,-1 0 0,1 0 0,-1 0 0,0 0 0,-1 0 0,-1-9 0,0 2 0,0 0 0,-2 1 0,0-1 0,0 1 0,-2 0 0,0 0 0,0 0 0,-1 0 0,-1 1 0,-15-23 0,6 12-118,7 10-61,-1-1 1,-1 1 0,0 1 0,0 0 0,-2 1 0,-17-15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24T21:16:43.787"/>
    </inkml:context>
    <inkml:brush xml:id="br0">
      <inkml:brushProperty name="width" value="0.1" units="cm"/>
      <inkml:brushProperty name="height" value="0.1" units="cm"/>
      <inkml:brushProperty name="color" value="#849398"/>
    </inkml:brush>
  </inkml:definitions>
  <inkml:trace contextRef="#ctx0" brushRef="#br0">1 1 24575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1431" cy="484754"/>
          </a:xfrm>
          <a:prstGeom prst="rect">
            <a:avLst/>
          </a:prstGeom>
        </p:spPr>
        <p:txBody>
          <a:bodyPr vert="horz" lIns="94522" tIns="47261" rIns="94522" bIns="47261" rtlCol="0"/>
          <a:lstStyle>
            <a:lvl1pPr algn="l">
              <a:defRPr sz="1200"/>
            </a:lvl1pPr>
          </a:lstStyle>
          <a:p>
            <a:endParaRPr lang="en-IE"/>
          </a:p>
        </p:txBody>
      </p:sp>
      <p:sp>
        <p:nvSpPr>
          <p:cNvPr id="3" name="Date Placeholder 2"/>
          <p:cNvSpPr>
            <a:spLocks noGrp="1"/>
          </p:cNvSpPr>
          <p:nvPr>
            <p:ph type="dt" idx="1"/>
          </p:nvPr>
        </p:nvSpPr>
        <p:spPr>
          <a:xfrm>
            <a:off x="3897202" y="0"/>
            <a:ext cx="2981431" cy="484754"/>
          </a:xfrm>
          <a:prstGeom prst="rect">
            <a:avLst/>
          </a:prstGeom>
        </p:spPr>
        <p:txBody>
          <a:bodyPr vert="horz" lIns="94522" tIns="47261" rIns="94522" bIns="47261" rtlCol="0"/>
          <a:lstStyle>
            <a:lvl1pPr algn="r">
              <a:defRPr sz="1200"/>
            </a:lvl1pPr>
          </a:lstStyle>
          <a:p>
            <a:fld id="{CE8C8377-EB3E-40BF-84FA-5FF184C9A741}" type="datetimeFigureOut">
              <a:rPr lang="en-IE" smtClean="0"/>
              <a:t>15/07/2025</a:t>
            </a:fld>
            <a:endParaRPr lang="en-IE"/>
          </a:p>
        </p:txBody>
      </p:sp>
      <p:sp>
        <p:nvSpPr>
          <p:cNvPr id="4" name="Slide Image Placeholder 3"/>
          <p:cNvSpPr>
            <a:spLocks noGrp="1" noRot="1" noChangeAspect="1"/>
          </p:cNvSpPr>
          <p:nvPr>
            <p:ph type="sldImg" idx="2"/>
          </p:nvPr>
        </p:nvSpPr>
        <p:spPr>
          <a:xfrm>
            <a:off x="542925" y="1208088"/>
            <a:ext cx="5794375" cy="3260725"/>
          </a:xfrm>
          <a:prstGeom prst="rect">
            <a:avLst/>
          </a:prstGeom>
          <a:noFill/>
          <a:ln w="12700">
            <a:solidFill>
              <a:prstClr val="black"/>
            </a:solidFill>
          </a:ln>
        </p:spPr>
        <p:txBody>
          <a:bodyPr vert="horz" lIns="94522" tIns="47261" rIns="94522" bIns="47261" rtlCol="0" anchor="ctr"/>
          <a:lstStyle/>
          <a:p>
            <a:endParaRPr lang="en-IE"/>
          </a:p>
        </p:txBody>
      </p:sp>
      <p:sp>
        <p:nvSpPr>
          <p:cNvPr id="5" name="Notes Placeholder 4"/>
          <p:cNvSpPr>
            <a:spLocks noGrp="1"/>
          </p:cNvSpPr>
          <p:nvPr>
            <p:ph type="body" sz="quarter" idx="3"/>
          </p:nvPr>
        </p:nvSpPr>
        <p:spPr>
          <a:xfrm>
            <a:off x="688023" y="4649609"/>
            <a:ext cx="5504180" cy="3804225"/>
          </a:xfrm>
          <a:prstGeom prst="rect">
            <a:avLst/>
          </a:prstGeom>
        </p:spPr>
        <p:txBody>
          <a:bodyPr vert="horz" lIns="94522" tIns="47261" rIns="94522" bIns="4726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176772"/>
            <a:ext cx="2981431" cy="484753"/>
          </a:xfrm>
          <a:prstGeom prst="rect">
            <a:avLst/>
          </a:prstGeom>
        </p:spPr>
        <p:txBody>
          <a:bodyPr vert="horz" lIns="94522" tIns="47261" rIns="94522" bIns="47261" rtlCol="0" anchor="b"/>
          <a:lstStyle>
            <a:lvl1pPr algn="l">
              <a:defRPr sz="1200"/>
            </a:lvl1pPr>
          </a:lstStyle>
          <a:p>
            <a:endParaRPr lang="en-IE"/>
          </a:p>
        </p:txBody>
      </p:sp>
      <p:sp>
        <p:nvSpPr>
          <p:cNvPr id="7" name="Slide Number Placeholder 6"/>
          <p:cNvSpPr>
            <a:spLocks noGrp="1"/>
          </p:cNvSpPr>
          <p:nvPr>
            <p:ph type="sldNum" sz="quarter" idx="5"/>
          </p:nvPr>
        </p:nvSpPr>
        <p:spPr>
          <a:xfrm>
            <a:off x="3897202" y="9176772"/>
            <a:ext cx="2981431" cy="484753"/>
          </a:xfrm>
          <a:prstGeom prst="rect">
            <a:avLst/>
          </a:prstGeom>
        </p:spPr>
        <p:txBody>
          <a:bodyPr vert="horz" lIns="94522" tIns="47261" rIns="94522" bIns="47261" rtlCol="0" anchor="b"/>
          <a:lstStyle>
            <a:lvl1pPr algn="r">
              <a:defRPr sz="1200"/>
            </a:lvl1pPr>
          </a:lstStyle>
          <a:p>
            <a:fld id="{A558A775-B9E1-4C16-A0A6-F17F037A34DF}" type="slidenum">
              <a:rPr lang="en-IE" smtClean="0"/>
              <a:t>‹#›</a:t>
            </a:fld>
            <a:endParaRPr lang="en-IE"/>
          </a:p>
        </p:txBody>
      </p:sp>
    </p:spTree>
    <p:extLst>
      <p:ext uri="{BB962C8B-B14F-4D97-AF65-F5344CB8AC3E}">
        <p14:creationId xmlns:p14="http://schemas.microsoft.com/office/powerpoint/2010/main" val="196760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 </a:t>
            </a:r>
            <a:endParaRPr lang="en-IE" dirty="0">
              <a:highlight>
                <a:srgbClr val="FF0000"/>
              </a:highlight>
            </a:endParaRPr>
          </a:p>
          <a:p>
            <a:pPr marL="354456" indent="-354456">
              <a:buFont typeface="Symbol" panose="05050102010706020507" pitchFamily="18" charset="2"/>
              <a:buChar char=""/>
            </a:pP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Tonight, I intend to use the  name  “Carthage” , rather than “</a:t>
            </a:r>
            <a:r>
              <a:rPr lang="en-IE" sz="19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Mochuda</a:t>
            </a: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 another name associated with Carthage.</a:t>
            </a:r>
          </a:p>
          <a:p>
            <a:pPr marL="354456" indent="-354456">
              <a:buFont typeface="Symbol" panose="05050102010706020507" pitchFamily="18" charset="2"/>
              <a:buChar char=""/>
            </a:pPr>
            <a:endPar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According to Padraig O </a:t>
            </a:r>
            <a:r>
              <a:rPr lang="en-IE" sz="1900"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Riain</a:t>
            </a: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in his book “Four Offaly Saints” -  Saint Carthage , who was born in Kerry, arrived in Lynally, Offaly  together with two other monks.</a:t>
            </a:r>
          </a:p>
          <a:p>
            <a:pPr marL="354456" indent="-354456">
              <a:buFont typeface="Symbol" panose="05050102010706020507" pitchFamily="18" charset="2"/>
              <a:buChar char=""/>
            </a:pPr>
            <a:endParaRPr lang="en-IE" sz="1900" dirty="0">
              <a:solidFill>
                <a:srgbClr val="000000"/>
              </a:solidFill>
              <a:highlight>
                <a:srgbClr val="FF0000"/>
              </a:highlight>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Carthage  arrived in   the area just before  600 in 594 as per “Stories from a Sacred Landscape”.</a:t>
            </a:r>
          </a:p>
          <a:p>
            <a:pPr marL="354456" indent="-354456">
              <a:buFont typeface="Symbol" panose="05050102010706020507" pitchFamily="18" charset="2"/>
              <a:buChar char=""/>
            </a:pPr>
            <a:endParaRPr lang="en-IE" sz="1900" dirty="0">
              <a:solidFill>
                <a:srgbClr val="000000"/>
              </a:solidFill>
              <a:highlight>
                <a:srgbClr val="FF0000"/>
              </a:highlight>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When they came to Colman (in Lynally), Carthage said: ‘Abbot, I wish to be one of your monks’. Colman replied: ‘You will be abbot of numerous monks and, God did not ordain for you to be a monk under the authority of another , for </a:t>
            </a:r>
            <a:r>
              <a:rPr lang="en-IE" sz="1900" b="1"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through</a:t>
            </a: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t>
            </a:r>
            <a:r>
              <a:rPr lang="en-IE" sz="1900" b="1"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you</a:t>
            </a: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many monks will serve God. </a:t>
            </a:r>
            <a:r>
              <a:rPr lang="en-IE" sz="1900" b="1"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Go, therefore, now </a:t>
            </a: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to a nearby place called Rahan and stay there.</a:t>
            </a:r>
          </a:p>
          <a:p>
            <a:pPr marL="354456" indent="-354456">
              <a:buFont typeface="Symbol" panose="05050102010706020507" pitchFamily="18" charset="2"/>
              <a:buChar char=""/>
            </a:pPr>
            <a:endPar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For a similar account of how Carthage became head of a community of monks at Rahan – See Plummer  </a:t>
            </a:r>
            <a:r>
              <a:rPr lang="en-IE" sz="1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Vitae, I, 177 $19.</a:t>
            </a:r>
          </a:p>
          <a:p>
            <a:pPr marL="354456" indent="-354456">
              <a:buFont typeface="Symbol" panose="05050102010706020507" pitchFamily="18" charset="2"/>
              <a:buChar char=""/>
            </a:pPr>
            <a:endPar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Carthage  was evicted about 636 together with 867 of his followers and hospital patients. </a:t>
            </a:r>
          </a:p>
          <a:p>
            <a:pPr marL="354456" indent="-354456">
              <a:buFont typeface="Symbol" panose="05050102010706020507" pitchFamily="18" charset="2"/>
              <a:buChar char=""/>
            </a:pPr>
            <a:endPar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He travelled to Lismore in County Waterford and died within two years. </a:t>
            </a:r>
          </a:p>
          <a:p>
            <a:pPr marL="354456" indent="-354456">
              <a:buFont typeface="Symbol" panose="05050102010706020507" pitchFamily="18" charset="2"/>
              <a:buChar char=""/>
            </a:pPr>
            <a:endPar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Today, Saint Carthage is more associated with the more populist town  of Lismore which  has a population exceeding 1,200.</a:t>
            </a:r>
            <a:endParaRPr lang="en-IE" sz="1900" dirty="0">
              <a:solidFill>
                <a:srgbClr val="000000"/>
              </a:solidFill>
              <a:highlight>
                <a:srgbClr val="FF0000"/>
              </a:highlight>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endParaRPr lang="en-IE" sz="1900" dirty="0">
              <a:solidFill>
                <a:srgbClr val="000000"/>
              </a:solidFill>
              <a:highlight>
                <a:srgbClr val="FF0000"/>
              </a:highlight>
              <a:latin typeface="Calibri" panose="020F0502020204030204" pitchFamily="34" charset="0"/>
              <a:ea typeface="Times New Roman" panose="02020603050405020304" pitchFamily="18" charset="0"/>
              <a:cs typeface="Times New Roman" panose="02020603050405020304" pitchFamily="18" charset="0"/>
            </a:endParaRPr>
          </a:p>
          <a:p>
            <a:pPr marL="354456" indent="-354456">
              <a:buFont typeface="Symbol" panose="05050102010706020507" pitchFamily="18" charset="2"/>
              <a:buChar char=""/>
            </a:pPr>
            <a:endParaRPr lang="en-IE" sz="1900" dirty="0">
              <a:solidFill>
                <a:srgbClr val="000000"/>
              </a:solidFill>
              <a:highlight>
                <a:srgbClr val="FF0000"/>
              </a:highlight>
              <a:latin typeface="Calibri" panose="020F0502020204030204" pitchFamily="34" charset="0"/>
              <a:ea typeface="Times New Roman" panose="02020603050405020304" pitchFamily="18" charset="0"/>
              <a:cs typeface="Times New Roman" panose="02020603050405020304" pitchFamily="18" charset="0"/>
            </a:endParaRPr>
          </a:p>
          <a:p>
            <a:pPr marL="354456" indent="-354456">
              <a:lnSpc>
                <a:spcPct val="150000"/>
              </a:lnSpc>
              <a:buFont typeface="Symbol" panose="05050102010706020507" pitchFamily="18" charset="2"/>
              <a:buChar char=""/>
            </a:pPr>
            <a:r>
              <a:rPr lang="en-IE" sz="1900" dirty="0">
                <a:solidFill>
                  <a:srgbClr val="000000"/>
                </a:solidFill>
                <a:ea typeface="Times New Roman" panose="02020603050405020304" pitchFamily="18" charset="0"/>
                <a:cs typeface="Times New Roman" panose="02020603050405020304" pitchFamily="18" charset="0"/>
              </a:rPr>
              <a:t>There is </a:t>
            </a:r>
            <a:r>
              <a:rPr lang="en-IE" sz="1900" b="1" u="sng" dirty="0">
                <a:solidFill>
                  <a:srgbClr val="000000"/>
                </a:solidFill>
                <a:ea typeface="Times New Roman" panose="02020603050405020304" pitchFamily="18" charset="0"/>
                <a:cs typeface="Times New Roman" panose="02020603050405020304" pitchFamily="18" charset="0"/>
              </a:rPr>
              <a:t>no doubt </a:t>
            </a:r>
            <a:r>
              <a:rPr lang="en-IE" sz="1900" dirty="0">
                <a:solidFill>
                  <a:srgbClr val="000000"/>
                </a:solidFill>
                <a:ea typeface="Times New Roman" panose="02020603050405020304" pitchFamily="18" charset="0"/>
                <a:cs typeface="Times New Roman" panose="02020603050405020304" pitchFamily="18" charset="0"/>
              </a:rPr>
              <a:t>concerning the Greatness of Carthage’s reputation within the Early Irish Church. </a:t>
            </a:r>
            <a:r>
              <a:rPr lang="en-IE" sz="1900" b="1" u="sng" dirty="0">
                <a:solidFill>
                  <a:srgbClr val="000000"/>
                </a:solidFill>
                <a:ea typeface="Times New Roman" panose="02020603050405020304" pitchFamily="18" charset="0"/>
                <a:cs typeface="Times New Roman" panose="02020603050405020304" pitchFamily="18" charset="0"/>
              </a:rPr>
              <a:t>The only doubt is </a:t>
            </a:r>
            <a:r>
              <a:rPr lang="en-IE" sz="1900" dirty="0">
                <a:solidFill>
                  <a:srgbClr val="000000"/>
                </a:solidFill>
                <a:ea typeface="Times New Roman" panose="02020603050405020304" pitchFamily="18" charset="0"/>
                <a:cs typeface="Times New Roman" panose="02020603050405020304" pitchFamily="18" charset="0"/>
              </a:rPr>
              <a:t>to where he spent his life when in </a:t>
            </a:r>
            <a:r>
              <a:rPr lang="en-IE" sz="1900" b="1" u="sng" dirty="0">
                <a:solidFill>
                  <a:srgbClr val="000000"/>
                </a:solidFill>
                <a:ea typeface="Times New Roman" panose="02020603050405020304" pitchFamily="18" charset="0"/>
                <a:cs typeface="Times New Roman" panose="02020603050405020304" pitchFamily="18" charset="0"/>
              </a:rPr>
              <a:t>Offaly</a:t>
            </a:r>
            <a:r>
              <a:rPr lang="en-IE" sz="1900" dirty="0">
                <a:solidFill>
                  <a:srgbClr val="000000"/>
                </a:solidFill>
                <a:ea typeface="Times New Roman" panose="02020603050405020304" pitchFamily="18" charset="0"/>
                <a:cs typeface="Times New Roman" panose="02020603050405020304" pitchFamily="18" charset="0"/>
              </a:rPr>
              <a:t>.</a:t>
            </a:r>
          </a:p>
          <a:p>
            <a:pPr marL="354456" indent="-354456">
              <a:buFont typeface="Symbol" panose="05050102010706020507" pitchFamily="18" charset="2"/>
              <a:buChar char=""/>
            </a:pPr>
            <a:endParaRPr lang="en-IE" sz="1900" dirty="0">
              <a:ea typeface="Times New Roman" panose="02020603050405020304" pitchFamily="18" charset="0"/>
            </a:endParaRPr>
          </a:p>
          <a:p>
            <a:pPr marL="354456" indent="-354456">
              <a:lnSpc>
                <a:spcPct val="150000"/>
              </a:lnSpc>
              <a:buFont typeface="Symbol" panose="05050102010706020507" pitchFamily="18" charset="2"/>
              <a:buChar char=""/>
            </a:pPr>
            <a:r>
              <a:rPr lang="en-IE" sz="1900" dirty="0">
                <a:ea typeface="Times New Roman" panose="02020603050405020304" pitchFamily="18" charset="0"/>
              </a:rPr>
              <a:t>Tonight’s talk examines the </a:t>
            </a:r>
            <a:r>
              <a:rPr lang="en-IE" sz="1900" b="1" u="sng" dirty="0">
                <a:ea typeface="Times New Roman" panose="02020603050405020304" pitchFamily="18" charset="0"/>
              </a:rPr>
              <a:t>current “written history</a:t>
            </a:r>
            <a:r>
              <a:rPr lang="en-IE" sz="1900" dirty="0">
                <a:ea typeface="Times New Roman" panose="02020603050405020304" pitchFamily="18" charset="0"/>
              </a:rPr>
              <a:t>” of Carthage’s life at Rahan Demesne,  - </a:t>
            </a:r>
            <a:r>
              <a:rPr lang="en-IE" sz="1900" u="sng" dirty="0">
                <a:ea typeface="Times New Roman" panose="02020603050405020304" pitchFamily="18" charset="0"/>
              </a:rPr>
              <a:t>in the left image above</a:t>
            </a:r>
            <a:r>
              <a:rPr lang="en-IE" sz="1900" dirty="0">
                <a:ea typeface="Times New Roman" panose="02020603050405020304" pitchFamily="18" charset="0"/>
              </a:rPr>
              <a:t>,  shown with its circular enclosure.</a:t>
            </a:r>
          </a:p>
          <a:p>
            <a:pPr marL="354456" indent="-354456">
              <a:lnSpc>
                <a:spcPct val="150000"/>
              </a:lnSpc>
              <a:buFont typeface="Symbol" panose="05050102010706020507" pitchFamily="18" charset="2"/>
              <a:buChar char=""/>
            </a:pPr>
            <a:endParaRPr lang="en-IE" sz="1900" dirty="0">
              <a:ea typeface="Times New Roman" panose="02020603050405020304" pitchFamily="18" charset="0"/>
            </a:endParaRPr>
          </a:p>
          <a:p>
            <a:pPr marL="354456" indent="-354456">
              <a:lnSpc>
                <a:spcPct val="150000"/>
              </a:lnSpc>
              <a:buFont typeface="Symbol" panose="05050102010706020507" pitchFamily="18" charset="2"/>
              <a:buChar char=""/>
            </a:pPr>
            <a:r>
              <a:rPr lang="en-IE" sz="1900" b="1" u="sng" dirty="0">
                <a:ea typeface="Times New Roman" panose="02020603050405020304" pitchFamily="18" charset="0"/>
              </a:rPr>
              <a:t>And,</a:t>
            </a:r>
            <a:r>
              <a:rPr lang="en-IE" sz="1900" dirty="0">
                <a:ea typeface="Times New Roman" panose="02020603050405020304" pitchFamily="18" charset="0"/>
              </a:rPr>
              <a:t> on the above right, is an image from Catherine Leavy Hickey’s excellent video, </a:t>
            </a:r>
            <a:r>
              <a:rPr lang="en-IE" sz="1900" u="sng" dirty="0">
                <a:highlight>
                  <a:srgbClr val="FF0000"/>
                </a:highlight>
                <a:ea typeface="Times New Roman" panose="02020603050405020304" pitchFamily="18" charset="0"/>
              </a:rPr>
              <a:t>Rahan Looks Back</a:t>
            </a:r>
            <a:r>
              <a:rPr lang="en-IE" sz="1900" dirty="0">
                <a:ea typeface="Times New Roman" panose="02020603050405020304" pitchFamily="18" charset="0"/>
              </a:rPr>
              <a:t>. Catherines images will be seen a few times tonight and are a great help in illustrating tonight’s talk.</a:t>
            </a:r>
          </a:p>
          <a:p>
            <a:pPr marL="354456" indent="-354456">
              <a:lnSpc>
                <a:spcPct val="200000"/>
              </a:lnSpc>
              <a:buFont typeface="Symbol" panose="05050102010706020507" pitchFamily="18" charset="2"/>
              <a:buChar char=""/>
            </a:pPr>
            <a:endParaRPr lang="en-IE" sz="1900" dirty="0">
              <a:latin typeface="Times New Roman" panose="02020603050405020304" pitchFamily="18" charset="0"/>
              <a:ea typeface="Times New Roman" panose="02020603050405020304" pitchFamily="18" charset="0"/>
            </a:endParaRPr>
          </a:p>
          <a:p>
            <a:pPr marL="354456" indent="-354456">
              <a:lnSpc>
                <a:spcPct val="200000"/>
              </a:lnSpc>
              <a:buFont typeface="Symbol" panose="05050102010706020507" pitchFamily="18" charset="2"/>
              <a:buChar char=""/>
            </a:pPr>
            <a:r>
              <a:rPr lang="en-IE" sz="1900" dirty="0">
                <a:latin typeface="Times New Roman" panose="02020603050405020304" pitchFamily="18" charset="0"/>
                <a:ea typeface="Times New Roman" panose="02020603050405020304" pitchFamily="18" charset="0"/>
              </a:rPr>
              <a:t> </a:t>
            </a:r>
            <a:r>
              <a:rPr lang="en-IE" sz="1900" b="1" u="sng"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The “Question Mark”  (?) </a:t>
            </a:r>
            <a:r>
              <a:rPr lang="en-IE" sz="1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in the title refers to new  research which throws doubt on whether Carthage ever resided on Rahan Demesne.</a:t>
            </a:r>
          </a:p>
          <a:p>
            <a:pPr marL="354456" indent="-354456">
              <a:lnSpc>
                <a:spcPct val="200000"/>
              </a:lnSpc>
              <a:buFont typeface="Symbol" panose="05050102010706020507" pitchFamily="18" charset="2"/>
              <a:buChar char=""/>
            </a:pPr>
            <a:endParaRPr lang="en-IE" sz="1900" dirty="0">
              <a:latin typeface="Times New Roman" panose="02020603050405020304" pitchFamily="18" charset="0"/>
              <a:ea typeface="Times New Roman" panose="02020603050405020304" pitchFamily="18" charset="0"/>
            </a:endParaRPr>
          </a:p>
          <a:p>
            <a:pPr marL="177228" indent="-177228">
              <a:buFont typeface="Arial" panose="020B0604020202020204" pitchFamily="34" charset="0"/>
              <a:buChar char="•"/>
            </a:pPr>
            <a:endParaRPr lang="en-IE" dirty="0">
              <a:highlight>
                <a:srgbClr val="FF0000"/>
              </a:highlight>
            </a:endParaRPr>
          </a:p>
          <a:p>
            <a:pPr marL="177228" indent="-177228">
              <a:buFont typeface="Arial" panose="020B0604020202020204" pitchFamily="34" charset="0"/>
              <a:buChar char="•"/>
            </a:pPr>
            <a:endParaRPr lang="en-IE" dirty="0">
              <a:highlight>
                <a:srgbClr val="FF0000"/>
              </a:highlight>
            </a:endParaRPr>
          </a:p>
        </p:txBody>
      </p:sp>
      <p:sp>
        <p:nvSpPr>
          <p:cNvPr id="4" name="Slide Number Placeholder 3"/>
          <p:cNvSpPr>
            <a:spLocks noGrp="1"/>
          </p:cNvSpPr>
          <p:nvPr>
            <p:ph type="sldNum" sz="quarter" idx="5"/>
          </p:nvPr>
        </p:nvSpPr>
        <p:spPr/>
        <p:txBody>
          <a:bodyPr/>
          <a:lstStyle/>
          <a:p>
            <a:fld id="{A558A775-B9E1-4C16-A0A6-F17F037A34DF}" type="slidenum">
              <a:rPr lang="en-IE" smtClean="0"/>
              <a:t>1</a:t>
            </a:fld>
            <a:endParaRPr lang="en-IE"/>
          </a:p>
        </p:txBody>
      </p:sp>
    </p:spTree>
    <p:extLst>
      <p:ext uri="{BB962C8B-B14F-4D97-AF65-F5344CB8AC3E}">
        <p14:creationId xmlns:p14="http://schemas.microsoft.com/office/powerpoint/2010/main" val="3718545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5"/>
          </p:nvPr>
        </p:nvSpPr>
        <p:spPr/>
        <p:txBody>
          <a:bodyPr/>
          <a:lstStyle/>
          <a:p>
            <a:fld id="{A558A775-B9E1-4C16-A0A6-F17F037A34DF}" type="slidenum">
              <a:rPr lang="en-IE" smtClean="0"/>
              <a:pPr/>
              <a:t>2</a:t>
            </a:fld>
            <a:endParaRPr lang="en-IE"/>
          </a:p>
        </p:txBody>
      </p:sp>
      <p:sp>
        <p:nvSpPr>
          <p:cNvPr id="6" name="Slide Image Placeholder 5">
            <a:extLst>
              <a:ext uri="{FF2B5EF4-FFF2-40B4-BE49-F238E27FC236}">
                <a16:creationId xmlns:a16="http://schemas.microsoft.com/office/drawing/2014/main" id="{8946E436-24EC-02F3-AD0D-19BC1CDF66CA}"/>
              </a:ext>
            </a:extLst>
          </p:cNvPr>
          <p:cNvSpPr>
            <a:spLocks noGrp="1" noRot="1" noChangeAspect="1"/>
          </p:cNvSpPr>
          <p:nvPr>
            <p:ph type="sldImg"/>
          </p:nvPr>
        </p:nvSpPr>
        <p:spPr/>
      </p:sp>
      <p:sp>
        <p:nvSpPr>
          <p:cNvPr id="7" name="Notes Placeholder 6">
            <a:extLst>
              <a:ext uri="{FF2B5EF4-FFF2-40B4-BE49-F238E27FC236}">
                <a16:creationId xmlns:a16="http://schemas.microsoft.com/office/drawing/2014/main" id="{3222E2E6-4925-31D2-DA3F-859095B1F40F}"/>
              </a:ext>
            </a:extLst>
          </p:cNvPr>
          <p:cNvSpPr>
            <a:spLocks noGrp="1"/>
          </p:cNvSpPr>
          <p:nvPr>
            <p:ph type="body" idx="1"/>
          </p:nvPr>
        </p:nvSpPr>
        <p:spPr>
          <a:xfrm>
            <a:off x="683581" y="4927107"/>
            <a:ext cx="5508622" cy="4598633"/>
          </a:xfrm>
        </p:spPr>
        <p:txBody>
          <a:bodyPr/>
          <a:lstStyle/>
          <a:p>
            <a:endParaRPr lang="en-IE" dirty="0"/>
          </a:p>
        </p:txBody>
      </p:sp>
    </p:spTree>
    <p:extLst>
      <p:ext uri="{BB962C8B-B14F-4D97-AF65-F5344CB8AC3E}">
        <p14:creationId xmlns:p14="http://schemas.microsoft.com/office/powerpoint/2010/main" val="541194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0175" y="1482725"/>
            <a:ext cx="6154738" cy="3462338"/>
          </a:xfrm>
        </p:spPr>
      </p:sp>
      <p:sp>
        <p:nvSpPr>
          <p:cNvPr id="4" name="Slide Number Placeholder 3"/>
          <p:cNvSpPr>
            <a:spLocks noGrp="1"/>
          </p:cNvSpPr>
          <p:nvPr>
            <p:ph type="sldNum" sz="quarter" idx="5"/>
          </p:nvPr>
        </p:nvSpPr>
        <p:spPr>
          <a:xfrm>
            <a:off x="3898794" y="9141643"/>
            <a:ext cx="2981431" cy="484753"/>
          </a:xfrm>
        </p:spPr>
        <p:txBody>
          <a:bodyPr/>
          <a:lstStyle/>
          <a:p>
            <a:fld id="{A558A775-B9E1-4C16-A0A6-F17F037A34DF}" type="slidenum">
              <a:rPr lang="en-IE" smtClean="0"/>
              <a:t>3</a:t>
            </a:fld>
            <a:endParaRPr lang="en-IE" dirty="0"/>
          </a:p>
        </p:txBody>
      </p:sp>
      <p:sp>
        <p:nvSpPr>
          <p:cNvPr id="10" name="Notes Placeholder 9">
            <a:extLst>
              <a:ext uri="{FF2B5EF4-FFF2-40B4-BE49-F238E27FC236}">
                <a16:creationId xmlns:a16="http://schemas.microsoft.com/office/drawing/2014/main" id="{541D3425-4D1B-1BE1-C689-45BC1A97DF0C}"/>
              </a:ext>
            </a:extLst>
          </p:cNvPr>
          <p:cNvSpPr>
            <a:spLocks noGrp="1"/>
          </p:cNvSpPr>
          <p:nvPr>
            <p:ph type="body" sz="quarter" idx="3"/>
          </p:nvPr>
        </p:nvSpPr>
        <p:spPr>
          <a:xfrm>
            <a:off x="727969" y="5140172"/>
            <a:ext cx="5317724" cy="3764131"/>
          </a:xfrm>
        </p:spPr>
        <p:txBody>
          <a:bodyPr/>
          <a:lstStyle/>
          <a:p>
            <a:r>
              <a:rPr lang="en-I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This Image  was the greatest  “Present” I received during  this research. It and other images  were used in various parts of Catherine Hickey’s video “Rahan looks back”.  They are all part of one large map drawn by Catherine and are fantastic for a project  like this, because they are easy to understand in addition to being a work of art.</a:t>
            </a:r>
            <a:endParaRPr lang="en-IE" sz="1800" dirty="0">
              <a:effectLst/>
              <a:latin typeface="Times New Roman" panose="02020603050405020304" pitchFamily="18" charset="0"/>
              <a:ea typeface="Times New Roman" panose="02020603050405020304" pitchFamily="18" charset="0"/>
            </a:endParaRPr>
          </a:p>
          <a:p>
            <a:pPr marL="0" lvl="0" indent="0">
              <a:buFont typeface="Arial" panose="020B0604020202020204" pitchFamily="34" charset="0"/>
              <a:buNone/>
              <a:tabLst>
                <a:tab pos="457200" algn="l"/>
              </a:tabLst>
            </a:pPr>
            <a:r>
              <a:rPr lang="en-I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“Rahan</a:t>
            </a:r>
            <a:r>
              <a:rPr lang="en-IE" sz="18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I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Demesne”  is the place  where history has placed Carthage when he arrived in Rahan beside the Clodiagh River in  594</a:t>
            </a:r>
            <a:endParaRPr lang="en-IE"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I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However, it is now being proposed that Carthage </a:t>
            </a:r>
            <a:r>
              <a:rPr lang="en-IE" sz="1800" b="1" u="sng"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spent most of his time, if not all,  on “The Island, Rahan”</a:t>
            </a:r>
            <a:r>
              <a:rPr lang="en-IE" sz="18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also beside the beside the Clodiagh River, but further northwest in the townland of “Kilpatrick, The Island, Rahan”  (“Kilpatrick” meaning the Church of Patrick – Ireland’s Patron Saint).</a:t>
            </a:r>
            <a:endParaRPr lang="en-IE" dirty="0"/>
          </a:p>
        </p:txBody>
      </p:sp>
    </p:spTree>
    <p:extLst>
      <p:ext uri="{BB962C8B-B14F-4D97-AF65-F5344CB8AC3E}">
        <p14:creationId xmlns:p14="http://schemas.microsoft.com/office/powerpoint/2010/main" val="3917863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buFont typeface="Arial" panose="020B0604020202020204" pitchFamily="34" charset="0"/>
              <a:buChar char="•"/>
            </a:pPr>
            <a:r>
              <a:rPr lang="en-IE" b="1" i="1" dirty="0">
                <a:solidFill>
                  <a:srgbClr val="FF0000"/>
                </a:solidFill>
              </a:rPr>
              <a:t>First</a:t>
            </a:r>
          </a:p>
          <a:p>
            <a:pPr marL="177228" indent="-177228">
              <a:buFont typeface="Arial" panose="020B0604020202020204" pitchFamily="34" charset="0"/>
              <a:buChar char="•"/>
            </a:pPr>
            <a:r>
              <a:rPr lang="en-IE" dirty="0"/>
              <a:t>A more detailed map is necessary to explain the region being covered by our new research. </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The map I have used now, is the arial map that is included in “Archaeology.ie” a Government website managed by t</a:t>
            </a:r>
            <a:r>
              <a:rPr lang="en-IE" u="sng" dirty="0"/>
              <a:t>he National Monuments Service </a:t>
            </a:r>
            <a:r>
              <a:rPr lang="en-IE" u="none" dirty="0"/>
              <a:t>and accessible for all to use free of charge. I have added to it, in order to assist local and visitors as to locations  mentioned. </a:t>
            </a:r>
          </a:p>
          <a:p>
            <a:pPr marL="177228" indent="-177228">
              <a:buFont typeface="Arial" panose="020B0604020202020204" pitchFamily="34" charset="0"/>
              <a:buChar char="•"/>
            </a:pPr>
            <a:endParaRPr lang="en-IE" u="none" dirty="0"/>
          </a:p>
          <a:p>
            <a:pPr marL="177228" indent="-177228">
              <a:buFont typeface="Arial" panose="020B0604020202020204" pitchFamily="34" charset="0"/>
              <a:buChar char="•"/>
            </a:pPr>
            <a:r>
              <a:rPr lang="en-IE" u="none" dirty="0"/>
              <a:t>First of all- the “RED DOTS” indicate the location of an archaeological site and “BLUE DOTS” (if there any) – Architectural features. This facility is available for everywhere in Ireland.</a:t>
            </a:r>
          </a:p>
          <a:p>
            <a:pPr marL="177228" indent="-177228">
              <a:buFont typeface="Arial" panose="020B0604020202020204" pitchFamily="34" charset="0"/>
              <a:buChar char="•"/>
            </a:pPr>
            <a:endParaRPr lang="en-IE" u="none" dirty="0"/>
          </a:p>
          <a:p>
            <a:pPr marL="177228" indent="-177228">
              <a:buFont typeface="Arial" panose="020B0604020202020204" pitchFamily="34" charset="0"/>
              <a:buChar char="•"/>
            </a:pPr>
            <a:r>
              <a:rPr lang="en-IE" u="none" dirty="0"/>
              <a:t>The area enclosed by the YELLOW  marker can be viewed in various ways as follows:-</a:t>
            </a:r>
          </a:p>
          <a:p>
            <a:pPr marL="177228" indent="-177228">
              <a:buFont typeface="Arial" panose="020B0604020202020204" pitchFamily="34" charset="0"/>
              <a:buChar char="•"/>
            </a:pPr>
            <a:endParaRPr lang="en-IE" u="none" dirty="0"/>
          </a:p>
          <a:p>
            <a:pPr marL="236304" indent="-236304">
              <a:buFont typeface="+mj-lt"/>
              <a:buAutoNum type="arabicPeriod"/>
            </a:pPr>
            <a:r>
              <a:rPr lang="en-IE" u="none" dirty="0"/>
              <a:t>The Barony of </a:t>
            </a:r>
            <a:r>
              <a:rPr lang="en-IE" u="none" dirty="0" err="1"/>
              <a:t>Ballycowan</a:t>
            </a:r>
            <a:endParaRPr lang="en-IE" u="none" dirty="0"/>
          </a:p>
          <a:p>
            <a:pPr marL="236304" indent="-236304">
              <a:buFont typeface="+mj-lt"/>
              <a:buAutoNum type="arabicPeriod"/>
            </a:pPr>
            <a:r>
              <a:rPr lang="en-IE" u="none" dirty="0"/>
              <a:t>The Civil Parishes of </a:t>
            </a:r>
            <a:r>
              <a:rPr lang="en-IE" u="sng" dirty="0"/>
              <a:t>Rahan and Lynally</a:t>
            </a:r>
          </a:p>
          <a:p>
            <a:pPr marL="236304" indent="-236304">
              <a:buFont typeface="+mj-lt"/>
              <a:buAutoNum type="arabicPeriod"/>
            </a:pPr>
            <a:r>
              <a:rPr lang="en-IE" u="none" dirty="0"/>
              <a:t>The Roman Catholic Parish of Rahan, </a:t>
            </a:r>
            <a:r>
              <a:rPr lang="en-IE" u="none" dirty="0" err="1"/>
              <a:t>Mucklagh</a:t>
            </a:r>
            <a:r>
              <a:rPr lang="en-IE" u="none" dirty="0"/>
              <a:t> and The Island.</a:t>
            </a:r>
          </a:p>
          <a:p>
            <a:pPr marL="236304" indent="-236304">
              <a:buFont typeface="+mj-lt"/>
              <a:buAutoNum type="arabicPeriod"/>
            </a:pPr>
            <a:r>
              <a:rPr lang="en-IE" u="none" dirty="0"/>
              <a:t>Part of the Church of Ireland </a:t>
            </a:r>
            <a:r>
              <a:rPr lang="en-IE" u="sng" dirty="0"/>
              <a:t>Parishes of Tullamore, Clara, </a:t>
            </a:r>
            <a:r>
              <a:rPr lang="en-IE" u="sng" dirty="0" err="1"/>
              <a:t>Tyrrellspass</a:t>
            </a:r>
            <a:r>
              <a:rPr lang="en-IE" u="sng" dirty="0"/>
              <a:t>, and Rahan</a:t>
            </a:r>
          </a:p>
          <a:p>
            <a:pPr marL="236304" indent="-236304">
              <a:buFont typeface="+mj-lt"/>
              <a:buAutoNum type="arabicPeriod"/>
            </a:pPr>
            <a:r>
              <a:rPr lang="en-IE" u="none" dirty="0"/>
              <a:t>Part of The Municipal District of Tullamore, County Offaly, Ireland.</a:t>
            </a:r>
          </a:p>
          <a:p>
            <a:pPr marL="236304" indent="-236304">
              <a:buFont typeface="+mj-lt"/>
              <a:buAutoNum type="arabicPeriod"/>
            </a:pPr>
            <a:r>
              <a:rPr lang="en-IE" u="none" dirty="0"/>
              <a:t>I will probably use the word “Parish” most of the time unless it is necessary to be specific.</a:t>
            </a:r>
          </a:p>
          <a:p>
            <a:r>
              <a:rPr lang="en-IE" dirty="0" err="1"/>
              <a:t>Zzzzzzzzz</a:t>
            </a:r>
            <a:r>
              <a:rPr lang="en-IE" dirty="0"/>
              <a:t> end of slide 4 </a:t>
            </a:r>
            <a:endParaRPr lang="en-IE" u="none" dirty="0"/>
          </a:p>
        </p:txBody>
      </p:sp>
      <p:sp>
        <p:nvSpPr>
          <p:cNvPr id="4" name="Slide Number Placeholder 3"/>
          <p:cNvSpPr>
            <a:spLocks noGrp="1"/>
          </p:cNvSpPr>
          <p:nvPr>
            <p:ph type="sldNum" sz="quarter" idx="5"/>
          </p:nvPr>
        </p:nvSpPr>
        <p:spPr/>
        <p:txBody>
          <a:bodyPr/>
          <a:lstStyle/>
          <a:p>
            <a:fld id="{A558A775-B9E1-4C16-A0A6-F17F037A34DF}" type="slidenum">
              <a:rPr lang="en-IE" smtClean="0"/>
              <a:t>4</a:t>
            </a:fld>
            <a:endParaRPr lang="en-IE" dirty="0"/>
          </a:p>
        </p:txBody>
      </p:sp>
    </p:spTree>
    <p:extLst>
      <p:ext uri="{BB962C8B-B14F-4D97-AF65-F5344CB8AC3E}">
        <p14:creationId xmlns:p14="http://schemas.microsoft.com/office/powerpoint/2010/main" val="1068315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023" y="4649608"/>
            <a:ext cx="5504180" cy="9747187"/>
          </a:xfrm>
        </p:spPr>
        <p:txBody>
          <a:bodyPr/>
          <a:lstStyle/>
          <a:p>
            <a:pPr marL="177228" indent="-177228">
              <a:buFont typeface="Arial" panose="020B0604020202020204" pitchFamily="34" charset="0"/>
              <a:buChar char="•"/>
            </a:pPr>
            <a:r>
              <a:rPr lang="en-IE" dirty="0"/>
              <a:t>Most maps will be in the format North, South, East, West. Unless other indicated.</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The next bit may feel like school-work but I think it is necessary to understand the research.  You do not have to memorise any of it, as I will use it later to refresh your memory. If I don’t, let me know, immediately.</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In the South East is </a:t>
            </a:r>
            <a:r>
              <a:rPr lang="en-IE" dirty="0" err="1"/>
              <a:t>Mucklagh</a:t>
            </a:r>
            <a:r>
              <a:rPr lang="en-IE" dirty="0"/>
              <a:t> Village, which is the location of </a:t>
            </a:r>
            <a:r>
              <a:rPr lang="en-IE" dirty="0" err="1"/>
              <a:t>Mucklagh</a:t>
            </a:r>
            <a:r>
              <a:rPr lang="en-IE" dirty="0"/>
              <a:t> R.C church of St. Colman.</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Just North of </a:t>
            </a:r>
            <a:r>
              <a:rPr lang="en-IE" dirty="0" err="1"/>
              <a:t>Mucklagh</a:t>
            </a:r>
            <a:r>
              <a:rPr lang="en-IE" dirty="0"/>
              <a:t> is “Lynally Early Christian Monastic site of Saint Colman” and the dotted Yellow line is “The Clodiagh River” a river that will be mentioned a few times tonight.</a:t>
            </a:r>
          </a:p>
          <a:p>
            <a:pPr marL="177228" indent="-177228">
              <a:buFont typeface="Arial" panose="020B0604020202020204" pitchFamily="34" charset="0"/>
              <a:buChar char="•"/>
            </a:pPr>
            <a:r>
              <a:rPr lang="en-IE" dirty="0" err="1"/>
              <a:t>zzzzzzEnds</a:t>
            </a:r>
            <a:r>
              <a:rPr lang="en-IE" dirty="0"/>
              <a:t> this slide 5</a:t>
            </a:r>
          </a:p>
          <a:p>
            <a:pPr marL="177228" indent="-177228">
              <a:buFont typeface="Arial" panose="020B0604020202020204" pitchFamily="34" charset="0"/>
              <a:buChar char="•"/>
            </a:pPr>
            <a:endParaRPr lang="en-IE" b="1" i="1" u="none" dirty="0"/>
          </a:p>
          <a:p>
            <a:pPr marL="177228" indent="-177228">
              <a:buFont typeface="Arial" panose="020B0604020202020204" pitchFamily="34" charset="0"/>
              <a:buChar char="•"/>
            </a:pPr>
            <a:endParaRPr lang="en-IE" b="1" i="1" u="none" dirty="0"/>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5</a:t>
            </a:fld>
            <a:endParaRPr lang="en-IE"/>
          </a:p>
        </p:txBody>
      </p:sp>
    </p:spTree>
    <p:extLst>
      <p:ext uri="{BB962C8B-B14F-4D97-AF65-F5344CB8AC3E}">
        <p14:creationId xmlns:p14="http://schemas.microsoft.com/office/powerpoint/2010/main" val="2775239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buFont typeface="Arial" panose="020B0604020202020204" pitchFamily="34" charset="0"/>
              <a:buChar char="•"/>
            </a:pPr>
            <a:r>
              <a:rPr lang="en-IE" dirty="0"/>
              <a:t>The route of Carthage’s arrival in Offaly is  unknown. He had two companions with him that he had met on the way.  Carthage had decided to join Colman’s monastery  in Lynally. See location on map.</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If they came from the area of the </a:t>
            </a:r>
            <a:r>
              <a:rPr lang="en-IE" dirty="0" err="1"/>
              <a:t>Slieve</a:t>
            </a:r>
            <a:r>
              <a:rPr lang="en-IE" dirty="0"/>
              <a:t> Blooms, they  may have followed  the Clodiagh River  from </a:t>
            </a:r>
            <a:r>
              <a:rPr lang="en-IE" u="sng" dirty="0" err="1"/>
              <a:t>Clonasee</a:t>
            </a:r>
            <a:r>
              <a:rPr lang="en-IE" u="sng" dirty="0"/>
              <a:t> </a:t>
            </a:r>
            <a:r>
              <a:rPr lang="en-IE" dirty="0"/>
              <a:t>area either on foot or using  a boat of some kind.  See Yellow dotted line  on the east of our map.</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If they came from the west, they may have travelled  along an Esker  which would have been convenient to Lynally.  The Esker would have ended here. Part of this Esker can be seen from </a:t>
            </a:r>
            <a:r>
              <a:rPr lang="en-IE" dirty="0" err="1"/>
              <a:t>Kilcormack</a:t>
            </a:r>
            <a:r>
              <a:rPr lang="en-IE" dirty="0"/>
              <a:t> to </a:t>
            </a:r>
            <a:r>
              <a:rPr lang="en-IE" dirty="0" err="1"/>
              <a:t>Mucklagh</a:t>
            </a:r>
            <a:r>
              <a:rPr lang="en-IE" dirty="0"/>
              <a:t>, here.</a:t>
            </a:r>
          </a:p>
        </p:txBody>
      </p:sp>
      <p:sp>
        <p:nvSpPr>
          <p:cNvPr id="4" name="Slide Number Placeholder 3"/>
          <p:cNvSpPr>
            <a:spLocks noGrp="1"/>
          </p:cNvSpPr>
          <p:nvPr>
            <p:ph type="sldNum" sz="quarter" idx="5"/>
          </p:nvPr>
        </p:nvSpPr>
        <p:spPr/>
        <p:txBody>
          <a:bodyPr/>
          <a:lstStyle/>
          <a:p>
            <a:fld id="{A558A775-B9E1-4C16-A0A6-F17F037A34DF}" type="slidenum">
              <a:rPr lang="en-IE" smtClean="0"/>
              <a:t>6</a:t>
            </a:fld>
            <a:endParaRPr lang="en-IE"/>
          </a:p>
        </p:txBody>
      </p:sp>
    </p:spTree>
    <p:extLst>
      <p:ext uri="{BB962C8B-B14F-4D97-AF65-F5344CB8AC3E}">
        <p14:creationId xmlns:p14="http://schemas.microsoft.com/office/powerpoint/2010/main" val="10506184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trees running from left to right are part of an esker between Blue Ball and </a:t>
            </a:r>
            <a:r>
              <a:rPr lang="en-IE" dirty="0" err="1"/>
              <a:t>Mucklagh</a:t>
            </a:r>
            <a:r>
              <a:rPr lang="en-IE" dirty="0"/>
              <a:t>. In the centre is a break in the Esker and in the next image are the contents of what an esker (or stream ) had gathered under  the ice which was </a:t>
            </a:r>
            <a:r>
              <a:rPr lang="pl-PL" b="0" i="0" dirty="0">
                <a:solidFill>
                  <a:srgbClr val="040C28"/>
                </a:solidFill>
                <a:effectLst/>
                <a:latin typeface="Google Sans"/>
              </a:rPr>
              <a:t>3 to 4 kilometres (1.9 to 2.5 mi) thick</a:t>
            </a:r>
            <a:r>
              <a:rPr lang="en-IE" b="0" i="0" dirty="0">
                <a:solidFill>
                  <a:srgbClr val="040C28"/>
                </a:solidFill>
                <a:effectLst/>
                <a:latin typeface="Google Sans"/>
              </a:rPr>
              <a:t>, during The Ice Age</a:t>
            </a:r>
            <a:r>
              <a:rPr lang="pl-PL" b="0" i="0" dirty="0">
                <a:solidFill>
                  <a:srgbClr val="4D5156"/>
                </a:solidFill>
                <a:effectLst/>
                <a:latin typeface="Google Sans"/>
              </a:rPr>
              <a:t>.</a:t>
            </a:r>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7</a:t>
            </a:fld>
            <a:endParaRPr lang="en-IE"/>
          </a:p>
        </p:txBody>
      </p:sp>
    </p:spTree>
    <p:extLst>
      <p:ext uri="{BB962C8B-B14F-4D97-AF65-F5344CB8AC3E}">
        <p14:creationId xmlns:p14="http://schemas.microsoft.com/office/powerpoint/2010/main" val="761203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Contents of an Esker being worked on in 2023.</a:t>
            </a:r>
          </a:p>
        </p:txBody>
      </p:sp>
      <p:sp>
        <p:nvSpPr>
          <p:cNvPr id="4" name="Slide Number Placeholder 3"/>
          <p:cNvSpPr>
            <a:spLocks noGrp="1"/>
          </p:cNvSpPr>
          <p:nvPr>
            <p:ph type="sldNum" sz="quarter" idx="5"/>
          </p:nvPr>
        </p:nvSpPr>
        <p:spPr/>
        <p:txBody>
          <a:bodyPr/>
          <a:lstStyle/>
          <a:p>
            <a:fld id="{A558A775-B9E1-4C16-A0A6-F17F037A34DF}" type="slidenum">
              <a:rPr lang="en-IE" smtClean="0"/>
              <a:t>8</a:t>
            </a:fld>
            <a:endParaRPr lang="en-IE"/>
          </a:p>
        </p:txBody>
      </p:sp>
    </p:spTree>
    <p:extLst>
      <p:ext uri="{BB962C8B-B14F-4D97-AF65-F5344CB8AC3E}">
        <p14:creationId xmlns:p14="http://schemas.microsoft.com/office/powerpoint/2010/main" val="4015541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At top is Tullamore river.</a:t>
            </a:r>
          </a:p>
          <a:p>
            <a:endParaRPr lang="en-IE" dirty="0"/>
          </a:p>
          <a:p>
            <a:r>
              <a:rPr lang="en-IE" dirty="0"/>
              <a:t>Lower down is Clodiagh River</a:t>
            </a:r>
          </a:p>
          <a:p>
            <a:endParaRPr lang="en-IE" dirty="0"/>
          </a:p>
          <a:p>
            <a:r>
              <a:rPr lang="en-IE" dirty="0"/>
              <a:t>At bottom is Lynally Monastic site of Saint Colman and Motte &amp; Bailey with </a:t>
            </a:r>
            <a:r>
              <a:rPr lang="en-IE" dirty="0" err="1"/>
              <a:t>Mucklagh</a:t>
            </a:r>
            <a:r>
              <a:rPr lang="en-IE" dirty="0"/>
              <a:t> to the left.</a:t>
            </a:r>
          </a:p>
        </p:txBody>
      </p:sp>
      <p:sp>
        <p:nvSpPr>
          <p:cNvPr id="4" name="Slide Number Placeholder 3"/>
          <p:cNvSpPr>
            <a:spLocks noGrp="1"/>
          </p:cNvSpPr>
          <p:nvPr>
            <p:ph type="sldNum" sz="quarter" idx="5"/>
          </p:nvPr>
        </p:nvSpPr>
        <p:spPr/>
        <p:txBody>
          <a:bodyPr/>
          <a:lstStyle/>
          <a:p>
            <a:fld id="{A558A775-B9E1-4C16-A0A6-F17F037A34DF}" type="slidenum">
              <a:rPr lang="en-IE" smtClean="0"/>
              <a:t>9</a:t>
            </a:fld>
            <a:endParaRPr lang="en-IE"/>
          </a:p>
        </p:txBody>
      </p:sp>
    </p:spTree>
    <p:extLst>
      <p:ext uri="{BB962C8B-B14F-4D97-AF65-F5344CB8AC3E}">
        <p14:creationId xmlns:p14="http://schemas.microsoft.com/office/powerpoint/2010/main" val="3192883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 Top Image – Aerial Image Of Lynally – St. Colman’s Monastery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Left Image of early Church with Antae i.e.  Side walls extending beyond West Gable.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Also Walled graveyard of 18</a:t>
            </a:r>
            <a:r>
              <a:rPr lang="en-IE" baseline="30000" dirty="0"/>
              <a:t>th</a:t>
            </a:r>
            <a:r>
              <a:rPr lang="en-IE" dirty="0"/>
              <a:t>  century and not ancient as some descriptions have reported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a:p>
            <a:pPr marL="0" marR="0" lvl="0" indent="0" algn="l" defTabSz="914400" rtl="0" eaLnBrk="1" fontAlgn="auto" latinLnBrk="0" hangingPunct="1">
              <a:lnSpc>
                <a:spcPct val="100000"/>
              </a:lnSpc>
              <a:spcBef>
                <a:spcPts val="0"/>
              </a:spcBef>
              <a:spcAft>
                <a:spcPts val="0"/>
              </a:spcAft>
              <a:buClrTx/>
              <a:buSzTx/>
              <a:buFontTx/>
              <a:buNone/>
              <a:tabLst/>
              <a:defRPr/>
            </a:pPr>
            <a:r>
              <a:rPr lang="en-IE" dirty="0"/>
              <a:t>1875 Image of Lynally Church. Not much different from what it looks like today.</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10</a:t>
            </a:fld>
            <a:endParaRPr lang="en-IE"/>
          </a:p>
        </p:txBody>
      </p:sp>
    </p:spTree>
    <p:extLst>
      <p:ext uri="{BB962C8B-B14F-4D97-AF65-F5344CB8AC3E}">
        <p14:creationId xmlns:p14="http://schemas.microsoft.com/office/powerpoint/2010/main" val="69326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2023 and St </a:t>
            </a:r>
            <a:r>
              <a:rPr lang="en-IE" dirty="0" err="1"/>
              <a:t>Colmans</a:t>
            </a:r>
            <a:r>
              <a:rPr lang="en-IE" dirty="0"/>
              <a:t> Grave in foreground (per Folklore)</a:t>
            </a:r>
          </a:p>
        </p:txBody>
      </p:sp>
      <p:sp>
        <p:nvSpPr>
          <p:cNvPr id="4" name="Slide Number Placeholder 3"/>
          <p:cNvSpPr>
            <a:spLocks noGrp="1"/>
          </p:cNvSpPr>
          <p:nvPr>
            <p:ph type="sldNum" sz="quarter" idx="5"/>
          </p:nvPr>
        </p:nvSpPr>
        <p:spPr/>
        <p:txBody>
          <a:bodyPr/>
          <a:lstStyle/>
          <a:p>
            <a:fld id="{A558A775-B9E1-4C16-A0A6-F17F037A34DF}" type="slidenum">
              <a:rPr lang="en-IE" smtClean="0"/>
              <a:t>11</a:t>
            </a:fld>
            <a:endParaRPr lang="en-IE"/>
          </a:p>
        </p:txBody>
      </p:sp>
    </p:spTree>
    <p:extLst>
      <p:ext uri="{BB962C8B-B14F-4D97-AF65-F5344CB8AC3E}">
        <p14:creationId xmlns:p14="http://schemas.microsoft.com/office/powerpoint/2010/main" val="3293283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Lynally Motte and Bailey – about 1200</a:t>
            </a:r>
          </a:p>
        </p:txBody>
      </p:sp>
      <p:sp>
        <p:nvSpPr>
          <p:cNvPr id="4" name="Slide Number Placeholder 3"/>
          <p:cNvSpPr>
            <a:spLocks noGrp="1"/>
          </p:cNvSpPr>
          <p:nvPr>
            <p:ph type="sldNum" sz="quarter" idx="5"/>
          </p:nvPr>
        </p:nvSpPr>
        <p:spPr/>
        <p:txBody>
          <a:bodyPr/>
          <a:lstStyle/>
          <a:p>
            <a:fld id="{A558A775-B9E1-4C16-A0A6-F17F037A34DF}" type="slidenum">
              <a:rPr lang="en-IE" smtClean="0"/>
              <a:t>12</a:t>
            </a:fld>
            <a:endParaRPr lang="en-IE"/>
          </a:p>
        </p:txBody>
      </p:sp>
    </p:spTree>
    <p:extLst>
      <p:ext uri="{BB962C8B-B14F-4D97-AF65-F5344CB8AC3E}">
        <p14:creationId xmlns:p14="http://schemas.microsoft.com/office/powerpoint/2010/main" val="3341613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023" y="4649608"/>
            <a:ext cx="5504180" cy="9747187"/>
          </a:xfrm>
        </p:spPr>
        <p:txBody>
          <a:bodyPr/>
          <a:lstStyle/>
          <a:p>
            <a:pPr marL="0" indent="0">
              <a:buFont typeface="Arial" panose="020B0604020202020204" pitchFamily="34" charset="0"/>
              <a:buNone/>
            </a:pPr>
            <a:r>
              <a:rPr lang="en-IE" dirty="0"/>
              <a:t>North again is the “Grand Canal” as a </a:t>
            </a:r>
            <a:r>
              <a:rPr lang="en-IE" u="sng" dirty="0"/>
              <a:t>dotted White Line</a:t>
            </a:r>
          </a:p>
          <a:p>
            <a:pPr marL="177228" indent="-177228">
              <a:buFont typeface="Arial" panose="020B0604020202020204" pitchFamily="34" charset="0"/>
              <a:buChar char="•"/>
            </a:pPr>
            <a:r>
              <a:rPr lang="en-IE" dirty="0"/>
              <a:t>North again is the “Tullamore River” as a </a:t>
            </a:r>
            <a:r>
              <a:rPr lang="en-IE" u="sng" dirty="0"/>
              <a:t>dotted Blue line which joins the dotted</a:t>
            </a:r>
            <a:r>
              <a:rPr lang="en-IE" dirty="0"/>
              <a:t> </a:t>
            </a:r>
            <a:r>
              <a:rPr lang="en-IE" u="sng" dirty="0"/>
              <a:t>Yellow line </a:t>
            </a:r>
            <a:r>
              <a:rPr lang="en-IE" dirty="0"/>
              <a:t>and </a:t>
            </a:r>
            <a:r>
              <a:rPr lang="en-IE" u="sng" dirty="0"/>
              <a:t>becomes the “Clodiagh River</a:t>
            </a:r>
            <a:r>
              <a:rPr lang="en-IE" dirty="0"/>
              <a:t>” </a:t>
            </a:r>
          </a:p>
          <a:p>
            <a:pPr marL="177228" indent="-177228">
              <a:buFont typeface="Arial" panose="020B0604020202020204" pitchFamily="34" charset="0"/>
              <a:buChar char="•"/>
            </a:pPr>
            <a:r>
              <a:rPr lang="en-IE" dirty="0"/>
              <a:t>North again is “Esker Hills Golf Club”, home club of Shane </a:t>
            </a:r>
            <a:r>
              <a:rPr lang="en-IE" u="none" dirty="0" err="1"/>
              <a:t>Lorwey</a:t>
            </a:r>
            <a:r>
              <a:rPr lang="en-IE" u="none" dirty="0"/>
              <a:t>, Winner of the British Open.  More important to us is that an “Esker” is a sand and gravel deposit, created in the base of a river under a massive ice </a:t>
            </a:r>
            <a:r>
              <a:rPr lang="en-IE" u="none" dirty="0" err="1"/>
              <a:t>steet</a:t>
            </a:r>
            <a:r>
              <a:rPr lang="en-IE" u="none" dirty="0"/>
              <a:t>, which when melted left behind significant sand and gravel ridges which in themselves became midland routeways above the wetlands.</a:t>
            </a:r>
          </a:p>
          <a:p>
            <a:pPr marL="177228" indent="-177228">
              <a:buFont typeface="Arial" panose="020B0604020202020204" pitchFamily="34" charset="0"/>
              <a:buChar char="•"/>
            </a:pPr>
            <a:r>
              <a:rPr lang="en-IE" u="none" dirty="0"/>
              <a:t>Notice the “Esker” running from the East towards the West.</a:t>
            </a:r>
          </a:p>
          <a:p>
            <a:pPr marL="177228" indent="-177228">
              <a:buFont typeface="Arial" panose="020B0604020202020204" pitchFamily="34" charset="0"/>
              <a:buChar char="•"/>
            </a:pPr>
            <a:r>
              <a:rPr lang="en-IE" dirty="0"/>
              <a:t>Rahan is here</a:t>
            </a:r>
          </a:p>
          <a:p>
            <a:pPr marL="177228" indent="-177228">
              <a:buFont typeface="Arial" panose="020B0604020202020204" pitchFamily="34" charset="0"/>
              <a:buChar char="•"/>
            </a:pPr>
            <a:r>
              <a:rPr lang="en-IE" dirty="0"/>
              <a:t>To Speed up things I intend to use the road from Rahan Demesne to The Island Rahan</a:t>
            </a:r>
          </a:p>
          <a:p>
            <a:pPr marL="177228" indent="-177228">
              <a:buFont typeface="Arial" panose="020B0604020202020204" pitchFamily="34" charset="0"/>
              <a:buChar char="•"/>
            </a:pPr>
            <a:r>
              <a:rPr lang="en-IE" dirty="0"/>
              <a:t>We leave Rahan and cross over the “Clodiagh River” and pass the former site of the Jesuit Noviciate Tullabeg College and predecessor of </a:t>
            </a:r>
            <a:r>
              <a:rPr lang="en-IE" dirty="0" err="1"/>
              <a:t>Clongoes</a:t>
            </a:r>
            <a:r>
              <a:rPr lang="en-IE" dirty="0"/>
              <a:t> Wood College..</a:t>
            </a:r>
          </a:p>
          <a:p>
            <a:pPr marL="177228" indent="-177228">
              <a:buFont typeface="Arial" panose="020B0604020202020204" pitchFamily="34" charset="0"/>
              <a:buChar char="•"/>
            </a:pPr>
            <a:r>
              <a:rPr lang="en-IE" dirty="0"/>
              <a:t>We pass through the “Esker” and come to a bridge over the “Silver River” which flows  west to join the Clodiagh River to form the Southern part of “The Island Rahan” – before the Clodiagh River flows on to the west to join The Brosna River which flows from Ballycumber in the North to South and forms the Western boundary of “The Island Rahan” before flowing off to the South.</a:t>
            </a:r>
          </a:p>
          <a:p>
            <a:pPr marL="177228" indent="-177228">
              <a:buFont typeface="Arial" panose="020B0604020202020204" pitchFamily="34" charset="0"/>
              <a:buChar char="•"/>
            </a:pPr>
            <a:r>
              <a:rPr lang="en-IE" dirty="0"/>
              <a:t>Clara Bog forms the </a:t>
            </a:r>
            <a:r>
              <a:rPr lang="en-IE" dirty="0" err="1"/>
              <a:t>Nothern</a:t>
            </a:r>
            <a:r>
              <a:rPr lang="en-IE" dirty="0"/>
              <a:t> boundary of “The Island Rahan”.</a:t>
            </a:r>
          </a:p>
          <a:p>
            <a:pPr marL="177228" indent="-177228">
              <a:buFont typeface="Arial" panose="020B0604020202020204" pitchFamily="34" charset="0"/>
              <a:buChar char="•"/>
            </a:pPr>
            <a:r>
              <a:rPr lang="en-IE" dirty="0"/>
              <a:t>A scant few word on the Island. Plenty of Archaeological “Red Dots” – Ring Forts, Enclosures, Holy Wells, etc. We will be coming back in much greater detail.</a:t>
            </a:r>
          </a:p>
          <a:p>
            <a:pPr marL="177228" indent="-177228">
              <a:buFont typeface="Arial" panose="020B0604020202020204" pitchFamily="34" charset="0"/>
              <a:buChar char="•"/>
            </a:pPr>
            <a:r>
              <a:rPr lang="en-IE" dirty="0"/>
              <a:t>Before we leave this map. I must mention the Townland of </a:t>
            </a:r>
            <a:r>
              <a:rPr lang="en-IE" dirty="0" err="1"/>
              <a:t>Cornalaur</a:t>
            </a:r>
            <a:r>
              <a:rPr lang="en-IE" dirty="0"/>
              <a:t>. As you can see it is south of the Clodiagh River but faces into “The Island” and I think it has a significant part to play in tonight’s story.  </a:t>
            </a:r>
          </a:p>
          <a:p>
            <a:pPr marL="177228" indent="-177228">
              <a:buFont typeface="Arial" panose="020B0604020202020204" pitchFamily="34" charset="0"/>
              <a:buChar char="•"/>
            </a:pPr>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13</a:t>
            </a:fld>
            <a:endParaRPr lang="en-IE"/>
          </a:p>
        </p:txBody>
      </p:sp>
    </p:spTree>
    <p:extLst>
      <p:ext uri="{BB962C8B-B14F-4D97-AF65-F5344CB8AC3E}">
        <p14:creationId xmlns:p14="http://schemas.microsoft.com/office/powerpoint/2010/main" val="35530658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buFont typeface="Arial" panose="020B0604020202020204" pitchFamily="34" charset="0"/>
              <a:buChar char="•"/>
            </a:pPr>
            <a:r>
              <a:rPr lang="en-IE" sz="1000" dirty="0"/>
              <a:t>We are back to this map again.</a:t>
            </a:r>
          </a:p>
          <a:p>
            <a:pPr marL="177228" indent="-177228">
              <a:buFont typeface="Arial" panose="020B0604020202020204" pitchFamily="34" charset="0"/>
              <a:buChar char="•"/>
            </a:pPr>
            <a:endParaRPr lang="en-IE" sz="1000" dirty="0"/>
          </a:p>
          <a:p>
            <a:pPr marL="177228" indent="-177228">
              <a:buFont typeface="Arial" panose="020B0604020202020204" pitchFamily="34" charset="0"/>
              <a:buChar char="•"/>
            </a:pPr>
            <a:r>
              <a:rPr lang="en-IE" sz="1000" dirty="0"/>
              <a:t>This time, its purpose is to explain one of the main reasons </a:t>
            </a:r>
            <a:r>
              <a:rPr lang="en-IE" sz="1000" u="sng" dirty="0"/>
              <a:t>why historians may have been confused or missed entirely where Carthage’ s monastic was in  this area.</a:t>
            </a:r>
          </a:p>
          <a:p>
            <a:pPr marL="177228" indent="-177228">
              <a:buFont typeface="Arial" panose="020B0604020202020204" pitchFamily="34" charset="0"/>
              <a:buChar char="•"/>
            </a:pPr>
            <a:endParaRPr lang="en-IE" sz="1000" dirty="0"/>
          </a:p>
          <a:p>
            <a:pPr marL="177228" indent="-177228">
              <a:buFont typeface="Arial" panose="020B0604020202020204" pitchFamily="34" charset="0"/>
              <a:buChar char="•"/>
            </a:pPr>
            <a:r>
              <a:rPr lang="en-IE" sz="1000" dirty="0"/>
              <a:t>The area within the solid Yellow marker is  usually called “Rahan” and may always have been called “Rahan”.</a:t>
            </a:r>
          </a:p>
          <a:p>
            <a:pPr marL="177228" indent="-177228">
              <a:buFont typeface="Arial" panose="020B0604020202020204" pitchFamily="34" charset="0"/>
              <a:buChar char="•"/>
            </a:pPr>
            <a:endParaRPr lang="en-IE" sz="1000" dirty="0"/>
          </a:p>
          <a:p>
            <a:pPr marL="177228" indent="-177228">
              <a:buFont typeface="Arial" panose="020B0604020202020204" pitchFamily="34" charset="0"/>
              <a:buChar char="•"/>
            </a:pPr>
            <a:r>
              <a:rPr lang="en-IE" sz="1000" dirty="0"/>
              <a:t>When </a:t>
            </a:r>
            <a:r>
              <a:rPr lang="en-IE" sz="1000" dirty="0" err="1"/>
              <a:t>Cathage</a:t>
            </a:r>
            <a:r>
              <a:rPr lang="en-IE" sz="1000" dirty="0"/>
              <a:t> arrived in Lynally, Colman informed him that he was destined for greater things. Carthage was told he should go to “Rahan” and there he would find a bundle of rods where he should start his own monastery. </a:t>
            </a:r>
          </a:p>
          <a:p>
            <a:pPr marL="177228" indent="-177228">
              <a:buFont typeface="Arial" panose="020B0604020202020204" pitchFamily="34" charset="0"/>
              <a:buChar char="•"/>
            </a:pPr>
            <a:endParaRPr lang="en-IE" sz="1000" dirty="0"/>
          </a:p>
          <a:p>
            <a:pPr marL="177228" indent="-177228">
              <a:buFont typeface="Arial" panose="020B0604020202020204" pitchFamily="34" charset="0"/>
              <a:buChar char="•"/>
            </a:pPr>
            <a:r>
              <a:rPr lang="en-IE" sz="1000" dirty="0"/>
              <a:t>As far as I know, there is no exact location as to where Carthage was sent by Colman. </a:t>
            </a:r>
          </a:p>
          <a:p>
            <a:pPr marL="177228" indent="-177228">
              <a:buFont typeface="Arial" panose="020B0604020202020204" pitchFamily="34" charset="0"/>
              <a:buChar char="•"/>
            </a:pPr>
            <a:endParaRPr lang="en-IE" sz="1000" dirty="0"/>
          </a:p>
          <a:p>
            <a:pPr marL="177228" indent="-177228">
              <a:buFont typeface="Arial" panose="020B0604020202020204" pitchFamily="34" charset="0"/>
              <a:buChar char="•"/>
            </a:pPr>
            <a:r>
              <a:rPr lang="en-IE" sz="1000" dirty="0"/>
              <a:t>Until recently, the location of Rahan Monastic site was always considered to be on the </a:t>
            </a:r>
            <a:r>
              <a:rPr lang="en-IE" sz="1000" dirty="0" err="1"/>
              <a:t>townsland</a:t>
            </a:r>
            <a:r>
              <a:rPr lang="en-IE" sz="1000" dirty="0"/>
              <a:t> of Rahan Demesne – which is </a:t>
            </a:r>
            <a:r>
              <a:rPr lang="en-IE" sz="1000" u="sng" dirty="0"/>
              <a:t>here</a:t>
            </a:r>
            <a:r>
              <a:rPr lang="en-IE" sz="1000" dirty="0"/>
              <a:t> on the map , with plenty of “Red Dots”.</a:t>
            </a:r>
          </a:p>
          <a:p>
            <a:pPr marL="177228" indent="-177228">
              <a:buFont typeface="Arial" panose="020B0604020202020204" pitchFamily="34" charset="0"/>
              <a:buChar char="•"/>
            </a:pPr>
            <a:endParaRPr lang="en-IE" sz="1000" dirty="0"/>
          </a:p>
        </p:txBody>
      </p:sp>
      <p:sp>
        <p:nvSpPr>
          <p:cNvPr id="4" name="Slide Number Placeholder 3"/>
          <p:cNvSpPr>
            <a:spLocks noGrp="1"/>
          </p:cNvSpPr>
          <p:nvPr>
            <p:ph type="sldNum" sz="quarter" idx="5"/>
          </p:nvPr>
        </p:nvSpPr>
        <p:spPr/>
        <p:txBody>
          <a:bodyPr/>
          <a:lstStyle/>
          <a:p>
            <a:fld id="{A558A775-B9E1-4C16-A0A6-F17F037A34DF}" type="slidenum">
              <a:rPr lang="en-IE" smtClean="0"/>
              <a:t>14</a:t>
            </a:fld>
            <a:endParaRPr lang="en-IE"/>
          </a:p>
        </p:txBody>
      </p:sp>
    </p:spTree>
    <p:extLst>
      <p:ext uri="{BB962C8B-B14F-4D97-AF65-F5344CB8AC3E}">
        <p14:creationId xmlns:p14="http://schemas.microsoft.com/office/powerpoint/2010/main" val="24235760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buFont typeface="Arial" panose="020B0604020202020204" pitchFamily="34" charset="0"/>
              <a:buChar char="•"/>
            </a:pPr>
            <a:r>
              <a:rPr lang="en-IE" dirty="0"/>
              <a:t>We must return again to our map.</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Northwest of </a:t>
            </a:r>
            <a:r>
              <a:rPr lang="en-IE" dirty="0" err="1"/>
              <a:t>Mucklagh</a:t>
            </a:r>
            <a:r>
              <a:rPr lang="en-IE" dirty="0"/>
              <a:t> is </a:t>
            </a:r>
            <a:r>
              <a:rPr lang="en-IE" dirty="0" err="1"/>
              <a:t>Killina</a:t>
            </a:r>
            <a:r>
              <a:rPr lang="en-IE" dirty="0"/>
              <a:t>, the location of the main Roman Catholic Parish Church. The church Saint Carthage.</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err="1"/>
              <a:t>Killina</a:t>
            </a:r>
            <a:r>
              <a:rPr lang="en-IE" dirty="0"/>
              <a:t> is also the site of </a:t>
            </a:r>
            <a:r>
              <a:rPr lang="en-IE" dirty="0" err="1"/>
              <a:t>Killina</a:t>
            </a:r>
            <a:r>
              <a:rPr lang="en-IE" dirty="0"/>
              <a:t> Secondary School and the now recently vacant Presentation Convent, which was central to the life of the area since.</a:t>
            </a:r>
            <a:r>
              <a:rPr lang="en-IE" u="sng" dirty="0"/>
              <a:t>1802?.</a:t>
            </a:r>
          </a:p>
          <a:p>
            <a:pPr marL="177228" indent="-177228">
              <a:buFont typeface="Arial" panose="020B0604020202020204" pitchFamily="34" charset="0"/>
              <a:buChar char="•"/>
            </a:pPr>
            <a:endParaRPr lang="en-IE" u="sng" dirty="0"/>
          </a:p>
          <a:p>
            <a:pPr marL="177228" indent="-177228">
              <a:buFont typeface="Arial" panose="020B0604020202020204" pitchFamily="34" charset="0"/>
              <a:buChar char="•"/>
            </a:pPr>
            <a:r>
              <a:rPr lang="en-IE" u="none" dirty="0"/>
              <a:t>North again, when the bridge of the Grand Canal is crossed over we are in townland of “Rahan Demesne” – location now of The </a:t>
            </a:r>
            <a:r>
              <a:rPr lang="en-IE" u="none" dirty="0" err="1"/>
              <a:t>The</a:t>
            </a:r>
            <a:r>
              <a:rPr lang="en-IE" u="none" dirty="0"/>
              <a:t> Church of Ireland, Rahan.</a:t>
            </a:r>
          </a:p>
          <a:p>
            <a:pPr marL="177228" indent="-177228">
              <a:buFont typeface="Arial" panose="020B0604020202020204" pitchFamily="34" charset="0"/>
              <a:buChar char="•"/>
            </a:pPr>
            <a:endParaRPr lang="en-IE" u="none" dirty="0"/>
          </a:p>
          <a:p>
            <a:pPr marL="177228" indent="-177228">
              <a:buFont typeface="Arial" panose="020B0604020202020204" pitchFamily="34" charset="0"/>
              <a:buChar char="•"/>
            </a:pPr>
            <a:r>
              <a:rPr lang="en-IE" u="none" dirty="0"/>
              <a:t>Rahan is located on the Clodiagh River</a:t>
            </a:r>
          </a:p>
          <a:p>
            <a:pPr marL="177228" indent="-177228">
              <a:buFont typeface="Arial" panose="020B0604020202020204" pitchFamily="34" charset="0"/>
              <a:buChar char="•"/>
            </a:pPr>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15</a:t>
            </a:fld>
            <a:endParaRPr lang="en-IE"/>
          </a:p>
        </p:txBody>
      </p:sp>
    </p:spTree>
    <p:extLst>
      <p:ext uri="{BB962C8B-B14F-4D97-AF65-F5344CB8AC3E}">
        <p14:creationId xmlns:p14="http://schemas.microsoft.com/office/powerpoint/2010/main" val="909263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marR="0" lvl="0" indent="-177228" algn="l" defTabSz="9452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b="0" dirty="0"/>
              <a:t>In 2006 I was asked to “Chair”  a sub- committee, named Rahan Heritage Group” which was a  sub group of Rahan Community.</a:t>
            </a:r>
            <a:endParaRPr lang="en-IE" sz="1200" b="0" dirty="0"/>
          </a:p>
          <a:p>
            <a:pPr marL="0" marR="0" lvl="0" indent="0" algn="l" defTabSz="945215" rtl="0" eaLnBrk="1" fontAlgn="auto" latinLnBrk="0" hangingPunct="1">
              <a:lnSpc>
                <a:spcPct val="100000"/>
              </a:lnSpc>
              <a:spcBef>
                <a:spcPts val="0"/>
              </a:spcBef>
              <a:spcAft>
                <a:spcPts val="0"/>
              </a:spcAft>
              <a:buClrTx/>
              <a:buSzTx/>
              <a:buFont typeface="Arial" panose="020B0604020202020204" pitchFamily="34" charset="0"/>
              <a:buNone/>
              <a:tabLst/>
              <a:defRPr/>
            </a:pPr>
            <a:r>
              <a:rPr lang="en-IE" sz="1200" b="1" dirty="0"/>
              <a:t>In 2007 a booklet  of eight pages was published  by  Rahan History and Heritage Group. The booklet was titled  “Rahan – Shafts of Light on Old-World Monastic Life” .</a:t>
            </a:r>
          </a:p>
          <a:p>
            <a:pPr marL="177228" marR="0" lvl="0" indent="-177228" algn="l" defTabSz="94521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b="1" dirty="0"/>
          </a:p>
          <a:p>
            <a:pPr marL="177228" marR="0" lvl="0" indent="-177228" algn="l" defTabSz="9452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1" dirty="0"/>
              <a:t> It was a  reprint  from “The Midland  Tribune” of a lecture delivered by Seamus Fenton on May 14</a:t>
            </a:r>
            <a:r>
              <a:rPr lang="en-IE" sz="1200" b="1" baseline="30000" dirty="0"/>
              <a:t>th</a:t>
            </a:r>
            <a:r>
              <a:rPr lang="en-IE" sz="1200" b="1" dirty="0"/>
              <a:t> 1937.  Tog</a:t>
            </a:r>
            <a:r>
              <a:rPr lang="en-IE" b="1" dirty="0"/>
              <a:t>ether with </a:t>
            </a:r>
            <a:r>
              <a:rPr lang="en-IE" b="1" u="sng" dirty="0"/>
              <a:t>then current 2007 </a:t>
            </a:r>
            <a:r>
              <a:rPr lang="en-IE" b="1" dirty="0"/>
              <a:t>images of Rahan Monastic site.</a:t>
            </a:r>
            <a:endParaRPr lang="en-IE" sz="1200" b="1" dirty="0"/>
          </a:p>
          <a:p>
            <a:pPr marL="0" marR="0" lvl="0" indent="0" algn="l" defTabSz="945215"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IE" sz="1200" b="1" dirty="0"/>
          </a:p>
          <a:p>
            <a:pPr marL="177228" marR="0" lvl="0" indent="-177228" algn="l" defTabSz="94521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E" sz="1200" b="1" dirty="0"/>
              <a:t>It is an excellent summary  of the </a:t>
            </a:r>
            <a:r>
              <a:rPr lang="en-IE" sz="1200" b="1" u="sng" dirty="0"/>
              <a:t>current understanding  in 1937 </a:t>
            </a:r>
            <a:r>
              <a:rPr lang="en-IE" sz="1200" b="1" dirty="0"/>
              <a:t>of </a:t>
            </a:r>
            <a:r>
              <a:rPr lang="en-IE" sz="1200" b="1" dirty="0" err="1"/>
              <a:t>Carthages</a:t>
            </a:r>
            <a:r>
              <a:rPr lang="en-IE" sz="1200" b="1" dirty="0"/>
              <a:t> life  in the townland now known as “Rahan Demesne” – 594 AD to 635 AD  when Carthage was expelled  from Rahan to Lismore, County Waterford where he died in 636 AD.</a:t>
            </a:r>
          </a:p>
          <a:p>
            <a:pPr marL="177228" marR="0" lvl="0" indent="-177228" algn="l" defTabSz="94521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IE" sz="1200" b="1" dirty="0"/>
          </a:p>
          <a:p>
            <a:pPr marL="177228" indent="-177228" defTabSz="945215">
              <a:buFont typeface="Arial" panose="020B0604020202020204" pitchFamily="34" charset="0"/>
              <a:buChar char="•"/>
              <a:defRPr/>
            </a:pPr>
            <a:r>
              <a:rPr lang="en-IE" b="1" dirty="0"/>
              <a:t>This leaflet is out of print but a copy can be found at Monasticway.com. </a:t>
            </a:r>
          </a:p>
          <a:p>
            <a:pPr marL="177228" indent="-177228" defTabSz="945215">
              <a:buFont typeface="Arial" panose="020B0604020202020204" pitchFamily="34" charset="0"/>
              <a:buChar char="•"/>
              <a:defRPr/>
            </a:pPr>
            <a:endParaRPr lang="en-IE" dirty="0"/>
          </a:p>
          <a:p>
            <a:pPr marL="177228" indent="-177228" defTabSz="945215">
              <a:buFont typeface="Arial" panose="020B0604020202020204" pitchFamily="34" charset="0"/>
              <a:buChar char="•"/>
              <a:defRPr/>
            </a:pPr>
            <a:r>
              <a:rPr lang="en-IE" b="1" dirty="0"/>
              <a:t>And it clearly anchors Carthage to Rahan Demesne. </a:t>
            </a:r>
          </a:p>
          <a:p>
            <a:pPr marL="177228" indent="-177228" defTabSz="945215">
              <a:buFont typeface="Arial" panose="020B0604020202020204" pitchFamily="34" charset="0"/>
              <a:buChar char="•"/>
              <a:defRPr/>
            </a:pPr>
            <a:endParaRPr lang="en-IE" dirty="0"/>
          </a:p>
          <a:p>
            <a:pPr marL="177228" indent="-177228" defTabSz="945215">
              <a:buFont typeface="Arial" panose="020B0604020202020204" pitchFamily="34" charset="0"/>
              <a:buChar char="•"/>
              <a:defRPr/>
            </a:pPr>
            <a:r>
              <a:rPr lang="en-IE" b="1" dirty="0"/>
              <a:t>How wrong could we have been?</a:t>
            </a:r>
          </a:p>
        </p:txBody>
      </p:sp>
      <p:sp>
        <p:nvSpPr>
          <p:cNvPr id="4" name="Slide Number Placeholder 3"/>
          <p:cNvSpPr>
            <a:spLocks noGrp="1"/>
          </p:cNvSpPr>
          <p:nvPr>
            <p:ph type="sldNum" sz="quarter" idx="5"/>
          </p:nvPr>
        </p:nvSpPr>
        <p:spPr/>
        <p:txBody>
          <a:bodyPr/>
          <a:lstStyle/>
          <a:p>
            <a:fld id="{A558A775-B9E1-4C16-A0A6-F17F037A34DF}" type="slidenum">
              <a:rPr lang="en-IE" smtClean="0"/>
              <a:t>16</a:t>
            </a:fld>
            <a:endParaRPr lang="en-IE"/>
          </a:p>
        </p:txBody>
      </p:sp>
    </p:spTree>
    <p:extLst>
      <p:ext uri="{BB962C8B-B14F-4D97-AF65-F5344CB8AC3E}">
        <p14:creationId xmlns:p14="http://schemas.microsoft.com/office/powerpoint/2010/main" val="2447177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err="1"/>
              <a:t>Rahen</a:t>
            </a:r>
            <a:r>
              <a:rPr lang="en-IE" dirty="0"/>
              <a:t> Church of Ireland today. Point out notice board on left.</a:t>
            </a:r>
          </a:p>
          <a:p>
            <a:r>
              <a:rPr lang="en-IE" dirty="0"/>
              <a:t>Notice board refer to Carthage </a:t>
            </a:r>
            <a:r>
              <a:rPr lang="en-IE" dirty="0" err="1"/>
              <a:t>refounding</a:t>
            </a:r>
            <a:r>
              <a:rPr lang="en-IE" dirty="0"/>
              <a:t> the monastery of  </a:t>
            </a:r>
            <a:r>
              <a:rPr lang="en-IE" dirty="0" err="1"/>
              <a:t>Calemacus</a:t>
            </a:r>
            <a:r>
              <a:rPr lang="en-IE" dirty="0"/>
              <a:t> </a:t>
            </a:r>
            <a:r>
              <a:rPr lang="en-IE" dirty="0" err="1"/>
              <a:t>wwho</a:t>
            </a:r>
            <a:r>
              <a:rPr lang="en-IE" dirty="0"/>
              <a:t> was directed by Saint Patrick to build a church in Rahan.</a:t>
            </a:r>
          </a:p>
          <a:p>
            <a:endParaRPr lang="en-IE" dirty="0"/>
          </a:p>
          <a:p>
            <a:r>
              <a:rPr lang="en-IE" dirty="0"/>
              <a:t>Image on Notice Board</a:t>
            </a:r>
          </a:p>
          <a:p>
            <a:endParaRPr lang="en-IE" dirty="0"/>
          </a:p>
          <a:p>
            <a:endParaRPr lang="en-IE" dirty="0"/>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17</a:t>
            </a:fld>
            <a:endParaRPr lang="en-IE"/>
          </a:p>
        </p:txBody>
      </p:sp>
    </p:spTree>
    <p:extLst>
      <p:ext uri="{BB962C8B-B14F-4D97-AF65-F5344CB8AC3E}">
        <p14:creationId xmlns:p14="http://schemas.microsoft.com/office/powerpoint/2010/main" val="1929842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 2008 a 92 page Conservation Plan Rahan was published  a 92 page Conservation Plan Rahan funded by Offaly County Council, the Heritage Council, and Offaly Historical and Archaeological Society.</a:t>
            </a:r>
          </a:p>
        </p:txBody>
      </p:sp>
      <p:sp>
        <p:nvSpPr>
          <p:cNvPr id="4" name="Slide Number Placeholder 3"/>
          <p:cNvSpPr>
            <a:spLocks noGrp="1"/>
          </p:cNvSpPr>
          <p:nvPr>
            <p:ph type="sldNum" sz="quarter" idx="5"/>
          </p:nvPr>
        </p:nvSpPr>
        <p:spPr/>
        <p:txBody>
          <a:bodyPr/>
          <a:lstStyle/>
          <a:p>
            <a:fld id="{A558A775-B9E1-4C16-A0A6-F17F037A34DF}" type="slidenum">
              <a:rPr lang="en-IE" smtClean="0"/>
              <a:t>18</a:t>
            </a:fld>
            <a:endParaRPr lang="en-IE"/>
          </a:p>
        </p:txBody>
      </p:sp>
    </p:spTree>
    <p:extLst>
      <p:ext uri="{BB962C8B-B14F-4D97-AF65-F5344CB8AC3E}">
        <p14:creationId xmlns:p14="http://schemas.microsoft.com/office/powerpoint/2010/main" val="35730778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plan included the now Iconic Image of Rahan. </a:t>
            </a:r>
          </a:p>
        </p:txBody>
      </p:sp>
      <p:sp>
        <p:nvSpPr>
          <p:cNvPr id="4" name="Slide Number Placeholder 3"/>
          <p:cNvSpPr>
            <a:spLocks noGrp="1"/>
          </p:cNvSpPr>
          <p:nvPr>
            <p:ph type="sldNum" sz="quarter" idx="5"/>
          </p:nvPr>
        </p:nvSpPr>
        <p:spPr/>
        <p:txBody>
          <a:bodyPr/>
          <a:lstStyle/>
          <a:p>
            <a:fld id="{A558A775-B9E1-4C16-A0A6-F17F037A34DF}" type="slidenum">
              <a:rPr lang="en-IE" smtClean="0"/>
              <a:t>19</a:t>
            </a:fld>
            <a:endParaRPr lang="en-IE"/>
          </a:p>
        </p:txBody>
      </p:sp>
    </p:spTree>
    <p:extLst>
      <p:ext uri="{BB962C8B-B14F-4D97-AF65-F5344CB8AC3E}">
        <p14:creationId xmlns:p14="http://schemas.microsoft.com/office/powerpoint/2010/main" val="4116196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20</a:t>
            </a:fld>
            <a:endParaRPr lang="en-IE"/>
          </a:p>
        </p:txBody>
      </p:sp>
    </p:spTree>
    <p:extLst>
      <p:ext uri="{BB962C8B-B14F-4D97-AF65-F5344CB8AC3E}">
        <p14:creationId xmlns:p14="http://schemas.microsoft.com/office/powerpoint/2010/main" val="37258014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21</a:t>
            </a:fld>
            <a:endParaRPr lang="en-IE"/>
          </a:p>
        </p:txBody>
      </p:sp>
    </p:spTree>
    <p:extLst>
      <p:ext uri="{BB962C8B-B14F-4D97-AF65-F5344CB8AC3E}">
        <p14:creationId xmlns:p14="http://schemas.microsoft.com/office/powerpoint/2010/main" val="7327932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22</a:t>
            </a:fld>
            <a:endParaRPr lang="en-IE"/>
          </a:p>
        </p:txBody>
      </p:sp>
    </p:spTree>
    <p:extLst>
      <p:ext uri="{BB962C8B-B14F-4D97-AF65-F5344CB8AC3E}">
        <p14:creationId xmlns:p14="http://schemas.microsoft.com/office/powerpoint/2010/main" val="23679562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23</a:t>
            </a:fld>
            <a:endParaRPr lang="en-IE"/>
          </a:p>
        </p:txBody>
      </p:sp>
    </p:spTree>
    <p:extLst>
      <p:ext uri="{BB962C8B-B14F-4D97-AF65-F5344CB8AC3E}">
        <p14:creationId xmlns:p14="http://schemas.microsoft.com/office/powerpoint/2010/main" val="36917877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buFont typeface="Arial" panose="020B0604020202020204" pitchFamily="34" charset="0"/>
              <a:buChar char="•"/>
            </a:pPr>
            <a:r>
              <a:rPr lang="en-IE" dirty="0"/>
              <a:t>Rahan is here</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To Speed up things I intend to use the road from Rahan Demesne to The Island Rahan</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We leave Rahan and cross over the “Clodiagh River” and pass the former site of the Jesuit Noviciate Tullabeg College and predecessor of </a:t>
            </a:r>
            <a:r>
              <a:rPr lang="en-IE" dirty="0" err="1"/>
              <a:t>Clongoes</a:t>
            </a:r>
            <a:r>
              <a:rPr lang="en-IE" dirty="0"/>
              <a:t> Wood College..</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We pass through the “Esker” and come to a bridge over the “Silver River” which flows  west to join the Clodiagh River to form the Southern part of “The Island Rahan” – before the Clodiagh River flows on to the west to join The Brosna River which flows from Ballycumber in the North to South and forms the Western boundary of “The Island Rahan” before flowing off to the South</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Clara Bog forms the </a:t>
            </a:r>
            <a:r>
              <a:rPr lang="en-IE" dirty="0" err="1"/>
              <a:t>Nothern</a:t>
            </a:r>
            <a:r>
              <a:rPr lang="en-IE" dirty="0"/>
              <a:t> boundary of “The Island Rahan”</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A scant few word on the Island. Plenty of Archaeological “Red Dots” – Ring Forts, Enclosures, Holy Wells, etc. We will be </a:t>
            </a:r>
            <a:r>
              <a:rPr lang="en-IE" dirty="0" err="1"/>
              <a:t>comip</a:t>
            </a:r>
            <a:r>
              <a:rPr lang="en-IE" dirty="0"/>
              <a:t>. ng back in much greater detail.</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Before we leave this map. I must mention the Townland of </a:t>
            </a:r>
            <a:r>
              <a:rPr lang="en-IE" dirty="0" err="1"/>
              <a:t>Cornalaur</a:t>
            </a:r>
            <a:r>
              <a:rPr lang="en-IE" dirty="0"/>
              <a:t>. As you can see it is south of the Clodiagh River but faces into “The Island” and I think it has a significant part to play in tonight’s story.  </a:t>
            </a:r>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r>
              <a:rPr lang="en-IE" dirty="0"/>
              <a:t>Cast</a:t>
            </a:r>
          </a:p>
          <a:p>
            <a:br>
              <a:rPr lang="en-IE" dirty="0"/>
            </a:br>
            <a:endParaRPr lang="en-IE" dirty="0"/>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endParaRPr lang="en-IE" dirty="0"/>
          </a:p>
          <a:p>
            <a:pPr marL="177228" indent="-177228">
              <a:buFont typeface="Arial" panose="020B0604020202020204" pitchFamily="34" charset="0"/>
              <a:buChar char="•"/>
            </a:pPr>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24</a:t>
            </a:fld>
            <a:endParaRPr lang="en-IE"/>
          </a:p>
        </p:txBody>
      </p:sp>
    </p:spTree>
    <p:extLst>
      <p:ext uri="{BB962C8B-B14F-4D97-AF65-F5344CB8AC3E}">
        <p14:creationId xmlns:p14="http://schemas.microsoft.com/office/powerpoint/2010/main" val="26019924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25</a:t>
            </a:fld>
            <a:endParaRPr lang="en-IE"/>
          </a:p>
        </p:txBody>
      </p:sp>
    </p:spTree>
    <p:extLst>
      <p:ext uri="{BB962C8B-B14F-4D97-AF65-F5344CB8AC3E}">
        <p14:creationId xmlns:p14="http://schemas.microsoft.com/office/powerpoint/2010/main" val="5814859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27</a:t>
            </a:fld>
            <a:endParaRPr lang="en-IE"/>
          </a:p>
        </p:txBody>
      </p:sp>
    </p:spTree>
    <p:extLst>
      <p:ext uri="{BB962C8B-B14F-4D97-AF65-F5344CB8AC3E}">
        <p14:creationId xmlns:p14="http://schemas.microsoft.com/office/powerpoint/2010/main" val="17567346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28</a:t>
            </a:fld>
            <a:endParaRPr lang="en-IE"/>
          </a:p>
        </p:txBody>
      </p:sp>
    </p:spTree>
    <p:extLst>
      <p:ext uri="{BB962C8B-B14F-4D97-AF65-F5344CB8AC3E}">
        <p14:creationId xmlns:p14="http://schemas.microsoft.com/office/powerpoint/2010/main" val="9550933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Note added in 1673 when book was being added to </a:t>
            </a:r>
            <a:r>
              <a:rPr lang="en-IE" dirty="0" err="1"/>
              <a:t>Bodeian</a:t>
            </a:r>
            <a:r>
              <a:rPr lang="en-IE" dirty="0"/>
              <a:t> Library in Oxford</a:t>
            </a:r>
          </a:p>
        </p:txBody>
      </p:sp>
      <p:sp>
        <p:nvSpPr>
          <p:cNvPr id="4" name="Slide Number Placeholder 3"/>
          <p:cNvSpPr>
            <a:spLocks noGrp="1"/>
          </p:cNvSpPr>
          <p:nvPr>
            <p:ph type="sldNum" sz="quarter" idx="5"/>
          </p:nvPr>
        </p:nvSpPr>
        <p:spPr/>
        <p:txBody>
          <a:bodyPr/>
          <a:lstStyle/>
          <a:p>
            <a:fld id="{A558A775-B9E1-4C16-A0A6-F17F037A34DF}" type="slidenum">
              <a:rPr lang="en-IE" smtClean="0"/>
              <a:t>29</a:t>
            </a:fld>
            <a:endParaRPr lang="en-IE"/>
          </a:p>
        </p:txBody>
      </p:sp>
    </p:spTree>
    <p:extLst>
      <p:ext uri="{BB962C8B-B14F-4D97-AF65-F5344CB8AC3E}">
        <p14:creationId xmlns:p14="http://schemas.microsoft.com/office/powerpoint/2010/main" val="32566439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Image from Book of Rahan</a:t>
            </a:r>
          </a:p>
        </p:txBody>
      </p:sp>
      <p:sp>
        <p:nvSpPr>
          <p:cNvPr id="4" name="Slide Number Placeholder 3"/>
          <p:cNvSpPr>
            <a:spLocks noGrp="1"/>
          </p:cNvSpPr>
          <p:nvPr>
            <p:ph type="sldNum" sz="quarter" idx="5"/>
          </p:nvPr>
        </p:nvSpPr>
        <p:spPr/>
        <p:txBody>
          <a:bodyPr/>
          <a:lstStyle/>
          <a:p>
            <a:fld id="{A558A775-B9E1-4C16-A0A6-F17F037A34DF}" type="slidenum">
              <a:rPr lang="en-IE" smtClean="0"/>
              <a:t>30</a:t>
            </a:fld>
            <a:endParaRPr lang="en-IE"/>
          </a:p>
        </p:txBody>
      </p:sp>
    </p:spTree>
    <p:extLst>
      <p:ext uri="{BB962C8B-B14F-4D97-AF65-F5344CB8AC3E}">
        <p14:creationId xmlns:p14="http://schemas.microsoft.com/office/powerpoint/2010/main" val="5981533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147 pages have never been completely translated.</a:t>
            </a:r>
          </a:p>
          <a:p>
            <a:r>
              <a:rPr lang="en-IE" dirty="0"/>
              <a:t>I think about a dozen pages may  have to do with Rahan.</a:t>
            </a:r>
          </a:p>
          <a:p>
            <a:r>
              <a:rPr lang="en-IE" dirty="0"/>
              <a:t>Highlight pages 9v and 10r. Next slide</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31</a:t>
            </a:fld>
            <a:endParaRPr lang="en-IE"/>
          </a:p>
        </p:txBody>
      </p:sp>
    </p:spTree>
    <p:extLst>
      <p:ext uri="{BB962C8B-B14F-4D97-AF65-F5344CB8AC3E}">
        <p14:creationId xmlns:p14="http://schemas.microsoft.com/office/powerpoint/2010/main" val="39231526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Image from Book of Rahan which Petrie identifies as referring to Rahan.</a:t>
            </a:r>
          </a:p>
        </p:txBody>
      </p:sp>
      <p:sp>
        <p:nvSpPr>
          <p:cNvPr id="4" name="Slide Number Placeholder 3"/>
          <p:cNvSpPr>
            <a:spLocks noGrp="1"/>
          </p:cNvSpPr>
          <p:nvPr>
            <p:ph type="sldNum" sz="quarter" idx="5"/>
          </p:nvPr>
        </p:nvSpPr>
        <p:spPr/>
        <p:txBody>
          <a:bodyPr/>
          <a:lstStyle/>
          <a:p>
            <a:fld id="{A558A775-B9E1-4C16-A0A6-F17F037A34DF}" type="slidenum">
              <a:rPr lang="en-IE" smtClean="0"/>
              <a:t>32</a:t>
            </a:fld>
            <a:endParaRPr lang="en-IE"/>
          </a:p>
        </p:txBody>
      </p:sp>
    </p:spTree>
    <p:extLst>
      <p:ext uri="{BB962C8B-B14F-4D97-AF65-F5344CB8AC3E}">
        <p14:creationId xmlns:p14="http://schemas.microsoft.com/office/powerpoint/2010/main" val="10358608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Slide tells it all</a:t>
            </a:r>
          </a:p>
        </p:txBody>
      </p:sp>
      <p:sp>
        <p:nvSpPr>
          <p:cNvPr id="4" name="Slide Number Placeholder 3"/>
          <p:cNvSpPr>
            <a:spLocks noGrp="1"/>
          </p:cNvSpPr>
          <p:nvPr>
            <p:ph type="sldNum" sz="quarter" idx="5"/>
          </p:nvPr>
        </p:nvSpPr>
        <p:spPr/>
        <p:txBody>
          <a:bodyPr/>
          <a:lstStyle/>
          <a:p>
            <a:fld id="{A558A775-B9E1-4C16-A0A6-F17F037A34DF}" type="slidenum">
              <a:rPr lang="en-IE" smtClean="0"/>
              <a:t>33</a:t>
            </a:fld>
            <a:endParaRPr lang="en-IE"/>
          </a:p>
        </p:txBody>
      </p:sp>
    </p:spTree>
    <p:extLst>
      <p:ext uri="{BB962C8B-B14F-4D97-AF65-F5344CB8AC3E}">
        <p14:creationId xmlns:p14="http://schemas.microsoft.com/office/powerpoint/2010/main" val="8211498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Page of Petrie book</a:t>
            </a:r>
          </a:p>
          <a:p>
            <a:r>
              <a:rPr lang="en-IE" dirty="0"/>
              <a:t>The last two lines are repeated in many articles and are familiar to many historians.</a:t>
            </a:r>
          </a:p>
          <a:p>
            <a:r>
              <a:rPr lang="en-IE" dirty="0"/>
              <a:t>“He” is a man named “Constantine”. So it is  then “Constantine” etc Ad Lib an explanation.  He cleared land and made a plain (</a:t>
            </a:r>
            <a:r>
              <a:rPr lang="en-IE" dirty="0" err="1"/>
              <a:t>Magh</a:t>
            </a:r>
            <a:r>
              <a:rPr lang="en-IE" dirty="0"/>
              <a:t>), built streets,, more about them later.</a:t>
            </a:r>
          </a:p>
          <a:p>
            <a:r>
              <a:rPr lang="en-IE" dirty="0"/>
              <a:t>. </a:t>
            </a:r>
          </a:p>
          <a:p>
            <a:r>
              <a:rPr lang="en-IE" dirty="0"/>
              <a:t>Petrie also includes a description of a church being built out of a 1,000 planks of wood.</a:t>
            </a:r>
          </a:p>
          <a:p>
            <a:r>
              <a:rPr lang="en-IE" dirty="0"/>
              <a:t>On The Island Rahan, perhaps?</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34</a:t>
            </a:fld>
            <a:endParaRPr lang="en-IE"/>
          </a:p>
        </p:txBody>
      </p:sp>
    </p:spTree>
    <p:extLst>
      <p:ext uri="{BB962C8B-B14F-4D97-AF65-F5344CB8AC3E}">
        <p14:creationId xmlns:p14="http://schemas.microsoft.com/office/powerpoint/2010/main" val="498125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35</a:t>
            </a:fld>
            <a:endParaRPr lang="en-IE"/>
          </a:p>
        </p:txBody>
      </p:sp>
    </p:spTree>
    <p:extLst>
      <p:ext uri="{BB962C8B-B14F-4D97-AF65-F5344CB8AC3E}">
        <p14:creationId xmlns:p14="http://schemas.microsoft.com/office/powerpoint/2010/main" val="2749465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36</a:t>
            </a:fld>
            <a:endParaRPr lang="en-IE"/>
          </a:p>
        </p:txBody>
      </p:sp>
    </p:spTree>
    <p:extLst>
      <p:ext uri="{BB962C8B-B14F-4D97-AF65-F5344CB8AC3E}">
        <p14:creationId xmlns:p14="http://schemas.microsoft.com/office/powerpoint/2010/main" val="27255633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37</a:t>
            </a:fld>
            <a:endParaRPr lang="en-IE"/>
          </a:p>
        </p:txBody>
      </p:sp>
    </p:spTree>
    <p:extLst>
      <p:ext uri="{BB962C8B-B14F-4D97-AF65-F5344CB8AC3E}">
        <p14:creationId xmlns:p14="http://schemas.microsoft.com/office/powerpoint/2010/main" val="3205570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38</a:t>
            </a:fld>
            <a:endParaRPr lang="en-IE"/>
          </a:p>
        </p:txBody>
      </p:sp>
    </p:spTree>
    <p:extLst>
      <p:ext uri="{BB962C8B-B14F-4D97-AF65-F5344CB8AC3E}">
        <p14:creationId xmlns:p14="http://schemas.microsoft.com/office/powerpoint/2010/main" val="40859864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39</a:t>
            </a:fld>
            <a:endParaRPr lang="en-IE"/>
          </a:p>
        </p:txBody>
      </p:sp>
    </p:spTree>
    <p:extLst>
      <p:ext uri="{BB962C8B-B14F-4D97-AF65-F5344CB8AC3E}">
        <p14:creationId xmlns:p14="http://schemas.microsoft.com/office/powerpoint/2010/main" val="17962685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40</a:t>
            </a:fld>
            <a:endParaRPr lang="en-IE"/>
          </a:p>
        </p:txBody>
      </p:sp>
    </p:spTree>
    <p:extLst>
      <p:ext uri="{BB962C8B-B14F-4D97-AF65-F5344CB8AC3E}">
        <p14:creationId xmlns:p14="http://schemas.microsoft.com/office/powerpoint/2010/main" val="30441324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Here is Granard today, from where Saint Patrick, in about 450 , started the sequence of events that resulted in our church of St Patrick being build on the Island, Rahan</a:t>
            </a:r>
          </a:p>
        </p:txBody>
      </p:sp>
      <p:sp>
        <p:nvSpPr>
          <p:cNvPr id="4" name="Slide Number Placeholder 3"/>
          <p:cNvSpPr>
            <a:spLocks noGrp="1"/>
          </p:cNvSpPr>
          <p:nvPr>
            <p:ph type="sldNum" sz="quarter" idx="5"/>
          </p:nvPr>
        </p:nvSpPr>
        <p:spPr/>
        <p:txBody>
          <a:bodyPr/>
          <a:lstStyle/>
          <a:p>
            <a:fld id="{A558A775-B9E1-4C16-A0A6-F17F037A34DF}" type="slidenum">
              <a:rPr lang="en-IE" smtClean="0"/>
              <a:t>41</a:t>
            </a:fld>
            <a:endParaRPr lang="en-IE"/>
          </a:p>
        </p:txBody>
      </p:sp>
    </p:spTree>
    <p:extLst>
      <p:ext uri="{BB962C8B-B14F-4D97-AF65-F5344CB8AC3E}">
        <p14:creationId xmlns:p14="http://schemas.microsoft.com/office/powerpoint/2010/main" val="27457723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Notice hill of Granard behind R C Church</a:t>
            </a:r>
          </a:p>
        </p:txBody>
      </p:sp>
      <p:sp>
        <p:nvSpPr>
          <p:cNvPr id="4" name="Slide Number Placeholder 3"/>
          <p:cNvSpPr>
            <a:spLocks noGrp="1"/>
          </p:cNvSpPr>
          <p:nvPr>
            <p:ph type="sldNum" sz="quarter" idx="5"/>
          </p:nvPr>
        </p:nvSpPr>
        <p:spPr/>
        <p:txBody>
          <a:bodyPr/>
          <a:lstStyle/>
          <a:p>
            <a:fld id="{A558A775-B9E1-4C16-A0A6-F17F037A34DF}" type="slidenum">
              <a:rPr lang="en-IE" smtClean="0"/>
              <a:t>42</a:t>
            </a:fld>
            <a:endParaRPr lang="en-IE"/>
          </a:p>
        </p:txBody>
      </p:sp>
    </p:spTree>
    <p:extLst>
      <p:ext uri="{BB962C8B-B14F-4D97-AF65-F5344CB8AC3E}">
        <p14:creationId xmlns:p14="http://schemas.microsoft.com/office/powerpoint/2010/main" val="4999915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Townland of Kilpatrick on the Island, Rahan. Not far from Rahan Demesne</a:t>
            </a:r>
          </a:p>
        </p:txBody>
      </p:sp>
      <p:sp>
        <p:nvSpPr>
          <p:cNvPr id="4" name="Slide Number Placeholder 3"/>
          <p:cNvSpPr>
            <a:spLocks noGrp="1"/>
          </p:cNvSpPr>
          <p:nvPr>
            <p:ph type="sldNum" sz="quarter" idx="5"/>
          </p:nvPr>
        </p:nvSpPr>
        <p:spPr/>
        <p:txBody>
          <a:bodyPr/>
          <a:lstStyle/>
          <a:p>
            <a:fld id="{A558A775-B9E1-4C16-A0A6-F17F037A34DF}" type="slidenum">
              <a:rPr lang="en-IE" smtClean="0"/>
              <a:t>43</a:t>
            </a:fld>
            <a:endParaRPr lang="en-IE"/>
          </a:p>
        </p:txBody>
      </p:sp>
    </p:spTree>
    <p:extLst>
      <p:ext uri="{BB962C8B-B14F-4D97-AF65-F5344CB8AC3E}">
        <p14:creationId xmlns:p14="http://schemas.microsoft.com/office/powerpoint/2010/main" val="41584008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buFont typeface="Arial" panose="020B0604020202020204" pitchFamily="34" charset="0"/>
              <a:buChar char="•"/>
            </a:pPr>
            <a:r>
              <a:rPr lang="en-IE" dirty="0"/>
              <a:t>Aerial Image with Kilpatrick marked in purple. The red dot at the top end of Kilpatrick is the site of an enclosure that could contain the remains of one of the earliest Christian church in Offaly?  Many Ireland?</a:t>
            </a:r>
          </a:p>
          <a:p>
            <a:pPr marL="177228" indent="-177228">
              <a:buFont typeface="Arial" panose="020B0604020202020204" pitchFamily="34" charset="0"/>
              <a:buChar char="•"/>
            </a:pPr>
            <a:r>
              <a:rPr lang="en-IE" dirty="0"/>
              <a:t>Point our the other coloured landmarks.</a:t>
            </a:r>
          </a:p>
        </p:txBody>
      </p:sp>
      <p:sp>
        <p:nvSpPr>
          <p:cNvPr id="4" name="Slide Number Placeholder 3"/>
          <p:cNvSpPr>
            <a:spLocks noGrp="1"/>
          </p:cNvSpPr>
          <p:nvPr>
            <p:ph type="sldNum" sz="quarter" idx="5"/>
          </p:nvPr>
        </p:nvSpPr>
        <p:spPr/>
        <p:txBody>
          <a:bodyPr/>
          <a:lstStyle/>
          <a:p>
            <a:fld id="{A558A775-B9E1-4C16-A0A6-F17F037A34DF}" type="slidenum">
              <a:rPr lang="en-IE" smtClean="0"/>
              <a:t>44</a:t>
            </a:fld>
            <a:endParaRPr lang="en-IE"/>
          </a:p>
        </p:txBody>
      </p:sp>
    </p:spTree>
    <p:extLst>
      <p:ext uri="{BB962C8B-B14F-4D97-AF65-F5344CB8AC3E}">
        <p14:creationId xmlns:p14="http://schemas.microsoft.com/office/powerpoint/2010/main" val="2588740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Read Text</a:t>
            </a:r>
          </a:p>
        </p:txBody>
      </p:sp>
      <p:sp>
        <p:nvSpPr>
          <p:cNvPr id="4" name="Slide Number Placeholder 3"/>
          <p:cNvSpPr>
            <a:spLocks noGrp="1"/>
          </p:cNvSpPr>
          <p:nvPr>
            <p:ph type="sldNum" sz="quarter" idx="5"/>
          </p:nvPr>
        </p:nvSpPr>
        <p:spPr/>
        <p:txBody>
          <a:bodyPr/>
          <a:lstStyle/>
          <a:p>
            <a:fld id="{A558A775-B9E1-4C16-A0A6-F17F037A34DF}" type="slidenum">
              <a:rPr lang="en-IE" smtClean="0"/>
              <a:t>45</a:t>
            </a:fld>
            <a:endParaRPr lang="en-IE"/>
          </a:p>
        </p:txBody>
      </p:sp>
    </p:spTree>
    <p:extLst>
      <p:ext uri="{BB962C8B-B14F-4D97-AF65-F5344CB8AC3E}">
        <p14:creationId xmlns:p14="http://schemas.microsoft.com/office/powerpoint/2010/main" val="34524215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lgn="just">
              <a:buFont typeface="Arial" panose="020B0604020202020204" pitchFamily="34" charset="0"/>
              <a:buChar char="•"/>
            </a:pPr>
            <a:r>
              <a:rPr lang="en-IE" b="1" dirty="0"/>
              <a:t>Read next two Slide 36 and 37 as note to Slide 35. </a:t>
            </a:r>
          </a:p>
          <a:p>
            <a:pPr marL="177228" indent="-177228" algn="just">
              <a:buFont typeface="Arial" panose="020B0604020202020204" pitchFamily="34" charset="0"/>
              <a:buChar char="•"/>
            </a:pPr>
            <a:endParaRPr lang="en-IE" b="1" dirty="0"/>
          </a:p>
          <a:p>
            <a:pPr marL="177228" indent="-177228" algn="just">
              <a:buFont typeface="Arial" panose="020B0604020202020204" pitchFamily="34" charset="0"/>
              <a:buChar char="•"/>
            </a:pPr>
            <a:endParaRPr lang="en-IE" b="1" dirty="0"/>
          </a:p>
          <a:p>
            <a:pPr marL="177228" indent="-177228" algn="just">
              <a:buFont typeface="Arial" panose="020B0604020202020204" pitchFamily="34" charset="0"/>
              <a:buChar char="•"/>
            </a:pPr>
            <a:r>
              <a:rPr lang="en-IE" b="1" dirty="0"/>
              <a:t>Point out Rahan and Lynally</a:t>
            </a:r>
          </a:p>
          <a:p>
            <a:pPr marL="177228" indent="-177228">
              <a:buFont typeface="Arial" panose="020B0604020202020204" pitchFamily="34" charset="0"/>
              <a:buChar char="•"/>
            </a:pPr>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46</a:t>
            </a:fld>
            <a:endParaRPr lang="en-IE"/>
          </a:p>
        </p:txBody>
      </p:sp>
    </p:spTree>
    <p:extLst>
      <p:ext uri="{BB962C8B-B14F-4D97-AF65-F5344CB8AC3E}">
        <p14:creationId xmlns:p14="http://schemas.microsoft.com/office/powerpoint/2010/main" val="5918923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buFont typeface="Arial" panose="020B0604020202020204" pitchFamily="34" charset="0"/>
              <a:buChar char="•"/>
            </a:pPr>
            <a:r>
              <a:rPr lang="en-IE" dirty="0"/>
              <a:t>Read note Slide “Offaly History &amp; Society” 1998</a:t>
            </a:r>
          </a:p>
          <a:p>
            <a:pPr marL="177228" indent="-177228">
              <a:buFont typeface="Arial" panose="020B0604020202020204" pitchFamily="34" charset="0"/>
              <a:buChar char="•"/>
            </a:pPr>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47</a:t>
            </a:fld>
            <a:endParaRPr lang="en-IE"/>
          </a:p>
        </p:txBody>
      </p:sp>
    </p:spTree>
    <p:extLst>
      <p:ext uri="{BB962C8B-B14F-4D97-AF65-F5344CB8AC3E}">
        <p14:creationId xmlns:p14="http://schemas.microsoft.com/office/powerpoint/2010/main" val="22345527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48</a:t>
            </a:fld>
            <a:endParaRPr lang="en-IE"/>
          </a:p>
        </p:txBody>
      </p:sp>
    </p:spTree>
    <p:extLst>
      <p:ext uri="{BB962C8B-B14F-4D97-AF65-F5344CB8AC3E}">
        <p14:creationId xmlns:p14="http://schemas.microsoft.com/office/powerpoint/2010/main" val="27965195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49</a:t>
            </a:fld>
            <a:endParaRPr lang="en-IE"/>
          </a:p>
        </p:txBody>
      </p:sp>
    </p:spTree>
    <p:extLst>
      <p:ext uri="{BB962C8B-B14F-4D97-AF65-F5344CB8AC3E}">
        <p14:creationId xmlns:p14="http://schemas.microsoft.com/office/powerpoint/2010/main" val="5104419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50</a:t>
            </a:fld>
            <a:endParaRPr lang="en-IE"/>
          </a:p>
        </p:txBody>
      </p:sp>
    </p:spTree>
    <p:extLst>
      <p:ext uri="{BB962C8B-B14F-4D97-AF65-F5344CB8AC3E}">
        <p14:creationId xmlns:p14="http://schemas.microsoft.com/office/powerpoint/2010/main" val="30894034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51</a:t>
            </a:fld>
            <a:endParaRPr lang="en-IE"/>
          </a:p>
        </p:txBody>
      </p:sp>
    </p:spTree>
    <p:extLst>
      <p:ext uri="{BB962C8B-B14F-4D97-AF65-F5344CB8AC3E}">
        <p14:creationId xmlns:p14="http://schemas.microsoft.com/office/powerpoint/2010/main" val="21452426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IE" sz="1200" b="1" dirty="0"/>
              <a:t>When  our research was first discussed with Seamus Boland and  he was told that  Carthage’s monastery had “streets” in it, Seamus said that the “</a:t>
            </a:r>
            <a:r>
              <a:rPr lang="en-IE" sz="1200" b="1" dirty="0" err="1"/>
              <a:t>Cul</a:t>
            </a:r>
            <a:r>
              <a:rPr lang="en-IE" sz="1200" b="1" dirty="0"/>
              <a:t> de Sacs”  where he lived on the west side of the road through the Island were always called “Streets”. Our first “Proof”  that Carthage may have set up on “The Island”. </a:t>
            </a:r>
          </a:p>
          <a:p>
            <a:pPr algn="just"/>
            <a:r>
              <a:rPr lang="en-IE" sz="1200" b="1" dirty="0"/>
              <a:t> “Cell </a:t>
            </a:r>
            <a:r>
              <a:rPr lang="en-IE" sz="1200" b="1" dirty="0" err="1"/>
              <a:t>Belig</a:t>
            </a:r>
            <a:r>
              <a:rPr lang="en-IE" sz="1200" b="1" dirty="0"/>
              <a:t>” above, is mentioned in “The Book of Rahan” and our research could assist in verifying its location.  It would  significant if our research identifies its location on The Island.</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52</a:t>
            </a:fld>
            <a:endParaRPr lang="en-IE"/>
          </a:p>
        </p:txBody>
      </p:sp>
    </p:spTree>
    <p:extLst>
      <p:ext uri="{BB962C8B-B14F-4D97-AF65-F5344CB8AC3E}">
        <p14:creationId xmlns:p14="http://schemas.microsoft.com/office/powerpoint/2010/main" val="25602368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Ad Lib</a:t>
            </a:r>
          </a:p>
        </p:txBody>
      </p:sp>
      <p:sp>
        <p:nvSpPr>
          <p:cNvPr id="4" name="Slide Number Placeholder 3"/>
          <p:cNvSpPr>
            <a:spLocks noGrp="1"/>
          </p:cNvSpPr>
          <p:nvPr>
            <p:ph type="sldNum" sz="quarter" idx="5"/>
          </p:nvPr>
        </p:nvSpPr>
        <p:spPr/>
        <p:txBody>
          <a:bodyPr/>
          <a:lstStyle/>
          <a:p>
            <a:fld id="{A558A775-B9E1-4C16-A0A6-F17F037A34DF}" type="slidenum">
              <a:rPr lang="en-IE" smtClean="0"/>
              <a:t>53</a:t>
            </a:fld>
            <a:endParaRPr lang="en-IE"/>
          </a:p>
        </p:txBody>
      </p:sp>
    </p:spTree>
    <p:extLst>
      <p:ext uri="{BB962C8B-B14F-4D97-AF65-F5344CB8AC3E}">
        <p14:creationId xmlns:p14="http://schemas.microsoft.com/office/powerpoint/2010/main" val="34119975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No note</a:t>
            </a:r>
          </a:p>
        </p:txBody>
      </p:sp>
      <p:sp>
        <p:nvSpPr>
          <p:cNvPr id="4" name="Slide Number Placeholder 3"/>
          <p:cNvSpPr>
            <a:spLocks noGrp="1"/>
          </p:cNvSpPr>
          <p:nvPr>
            <p:ph type="sldNum" sz="quarter" idx="5"/>
          </p:nvPr>
        </p:nvSpPr>
        <p:spPr/>
        <p:txBody>
          <a:bodyPr/>
          <a:lstStyle/>
          <a:p>
            <a:fld id="{A558A775-B9E1-4C16-A0A6-F17F037A34DF}" type="slidenum">
              <a:rPr lang="en-IE" smtClean="0"/>
              <a:t>54</a:t>
            </a:fld>
            <a:endParaRPr lang="en-IE"/>
          </a:p>
        </p:txBody>
      </p:sp>
    </p:spTree>
    <p:extLst>
      <p:ext uri="{BB962C8B-B14F-4D97-AF65-F5344CB8AC3E}">
        <p14:creationId xmlns:p14="http://schemas.microsoft.com/office/powerpoint/2010/main" val="36556298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228" indent="-177228">
              <a:buFont typeface="Arial" panose="020B0604020202020204" pitchFamily="34" charset="0"/>
              <a:buChar char="•"/>
            </a:pPr>
            <a:r>
              <a:rPr lang="en-IE" dirty="0"/>
              <a:t>Ad Lib</a:t>
            </a:r>
          </a:p>
        </p:txBody>
      </p:sp>
      <p:sp>
        <p:nvSpPr>
          <p:cNvPr id="4" name="Slide Number Placeholder 3"/>
          <p:cNvSpPr>
            <a:spLocks noGrp="1"/>
          </p:cNvSpPr>
          <p:nvPr>
            <p:ph type="sldNum" sz="quarter" idx="5"/>
          </p:nvPr>
        </p:nvSpPr>
        <p:spPr/>
        <p:txBody>
          <a:bodyPr/>
          <a:lstStyle/>
          <a:p>
            <a:fld id="{A558A775-B9E1-4C16-A0A6-F17F037A34DF}" type="slidenum">
              <a:rPr lang="en-IE" smtClean="0"/>
              <a:t>55</a:t>
            </a:fld>
            <a:endParaRPr lang="en-IE"/>
          </a:p>
        </p:txBody>
      </p:sp>
    </p:spTree>
    <p:extLst>
      <p:ext uri="{BB962C8B-B14F-4D97-AF65-F5344CB8AC3E}">
        <p14:creationId xmlns:p14="http://schemas.microsoft.com/office/powerpoint/2010/main" val="332523014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The reason this image is shown is because I have a difficulty in coming to a conclusion as to what may have been the “Main Route” into Kilpatrick Church area.</a:t>
            </a:r>
          </a:p>
          <a:p>
            <a:endParaRPr lang="en-IE" dirty="0"/>
          </a:p>
          <a:p>
            <a:r>
              <a:rPr lang="en-IE" dirty="0"/>
              <a:t>The wide line going from the South East to the North West is the modern road across the Island Rahan with the road to Clara branching off to the North East. </a:t>
            </a:r>
          </a:p>
          <a:p>
            <a:endParaRPr lang="en-IE" dirty="0"/>
          </a:p>
          <a:p>
            <a:r>
              <a:rPr lang="en-IE" dirty="0"/>
              <a:t>It is important to know the date of this road and why it splits the townland of Ballina in two. </a:t>
            </a:r>
          </a:p>
          <a:p>
            <a:endParaRPr lang="en-IE" dirty="0"/>
          </a:p>
          <a:p>
            <a:r>
              <a:rPr lang="en-IE" dirty="0"/>
              <a:t>It is also strange that the modern road runs parrell to the hedgerow  between the townlands of Ballina and Kilpatrick – for much of its length? The distance between the modern road and the townland boundary seems to be one field in width?  Maybe The Grand Jury records will throw some light on this area.</a:t>
            </a:r>
          </a:p>
          <a:p>
            <a:endParaRPr lang="en-IE" dirty="0"/>
          </a:p>
          <a:p>
            <a:r>
              <a:rPr lang="en-IE" dirty="0"/>
              <a:t>It might be too simple to think that where </a:t>
            </a:r>
            <a:r>
              <a:rPr lang="en-IE" dirty="0" err="1"/>
              <a:t>Kilpatricks</a:t>
            </a:r>
            <a:r>
              <a:rPr lang="en-IE" dirty="0"/>
              <a:t> Eastern boundary meets the Clodiagh and is only a short distance from where the Esker Hill Esker is nearly at its lowest point – that this may have been a major access point to Kilpatrick?</a:t>
            </a:r>
          </a:p>
          <a:p>
            <a:endParaRPr lang="en-IE" dirty="0"/>
          </a:p>
          <a:p>
            <a:r>
              <a:rPr lang="en-IE" dirty="0"/>
              <a:t>But only time will tell!</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56</a:t>
            </a:fld>
            <a:endParaRPr lang="en-IE"/>
          </a:p>
        </p:txBody>
      </p:sp>
    </p:spTree>
    <p:extLst>
      <p:ext uri="{BB962C8B-B14F-4D97-AF65-F5344CB8AC3E}">
        <p14:creationId xmlns:p14="http://schemas.microsoft.com/office/powerpoint/2010/main" val="6846738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err="1"/>
              <a:t>Cornalaur</a:t>
            </a:r>
            <a:r>
              <a:rPr lang="en-IE" dirty="0"/>
              <a:t>. </a:t>
            </a:r>
            <a:r>
              <a:rPr lang="en-IE" dirty="0" err="1"/>
              <a:t>Laur</a:t>
            </a:r>
            <a:r>
              <a:rPr lang="en-IE" dirty="0"/>
              <a:t> is a derivative of </a:t>
            </a:r>
            <a:r>
              <a:rPr lang="en-IE" dirty="0" err="1"/>
              <a:t>Lobhair</a:t>
            </a:r>
            <a:r>
              <a:rPr lang="en-IE" dirty="0"/>
              <a:t> Gaelic word for Leper or Sickness. </a:t>
            </a:r>
          </a:p>
          <a:p>
            <a:endParaRPr lang="en-IE" dirty="0"/>
          </a:p>
          <a:p>
            <a:r>
              <a:rPr lang="en-IE" dirty="0"/>
              <a:t>It would  appear that modern historians are of the opinion that Leprosy was not in Ireland </a:t>
            </a:r>
            <a:r>
              <a:rPr lang="en-IE" dirty="0" err="1"/>
              <a:t>ie</a:t>
            </a:r>
            <a:r>
              <a:rPr lang="en-IE" dirty="0"/>
              <a:t> early Christian time but may (but only may) have arrived in the early 13 </a:t>
            </a:r>
            <a:r>
              <a:rPr lang="en-IE" dirty="0" err="1"/>
              <a:t>th</a:t>
            </a:r>
            <a:r>
              <a:rPr lang="en-IE" dirty="0"/>
              <a:t> century. </a:t>
            </a:r>
          </a:p>
          <a:p>
            <a:r>
              <a:rPr lang="en-IE" dirty="0"/>
              <a:t>The following two slides which are from the 1937 book by Father Carthage O.C.S.O. Mount </a:t>
            </a:r>
            <a:r>
              <a:rPr lang="en-IE" dirty="0" err="1"/>
              <a:t>Melleray</a:t>
            </a:r>
            <a:r>
              <a:rPr lang="en-IE" dirty="0"/>
              <a:t> in his 13century Life of Saint Carthage.  </a:t>
            </a:r>
            <a:r>
              <a:rPr lang="en-IE" dirty="0" err="1"/>
              <a:t>Thses</a:t>
            </a:r>
            <a:r>
              <a:rPr lang="en-IE" dirty="0"/>
              <a:t> views have also appeared in the 21</a:t>
            </a:r>
            <a:r>
              <a:rPr lang="en-IE" baseline="30000" dirty="0"/>
              <a:t>st</a:t>
            </a:r>
            <a:r>
              <a:rPr lang="en-IE" dirty="0"/>
              <a:t> century historical </a:t>
            </a:r>
            <a:r>
              <a:rPr lang="en-IE" dirty="0" err="1"/>
              <a:t>articials</a:t>
            </a:r>
            <a:r>
              <a:rPr lang="en-IE" dirty="0"/>
              <a:t> and books,</a:t>
            </a:r>
          </a:p>
        </p:txBody>
      </p:sp>
      <p:sp>
        <p:nvSpPr>
          <p:cNvPr id="4" name="Slide Number Placeholder 3"/>
          <p:cNvSpPr>
            <a:spLocks noGrp="1"/>
          </p:cNvSpPr>
          <p:nvPr>
            <p:ph type="sldNum" sz="quarter" idx="5"/>
          </p:nvPr>
        </p:nvSpPr>
        <p:spPr/>
        <p:txBody>
          <a:bodyPr/>
          <a:lstStyle/>
          <a:p>
            <a:fld id="{A558A775-B9E1-4C16-A0A6-F17F037A34DF}" type="slidenum">
              <a:rPr lang="en-IE" smtClean="0"/>
              <a:t>57</a:t>
            </a:fld>
            <a:endParaRPr lang="en-IE"/>
          </a:p>
        </p:txBody>
      </p:sp>
    </p:spTree>
    <p:extLst>
      <p:ext uri="{BB962C8B-B14F-4D97-AF65-F5344CB8AC3E}">
        <p14:creationId xmlns:p14="http://schemas.microsoft.com/office/powerpoint/2010/main" val="288603761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References to “Leper”</a:t>
            </a:r>
          </a:p>
        </p:txBody>
      </p:sp>
      <p:sp>
        <p:nvSpPr>
          <p:cNvPr id="4" name="Slide Number Placeholder 3"/>
          <p:cNvSpPr>
            <a:spLocks noGrp="1"/>
          </p:cNvSpPr>
          <p:nvPr>
            <p:ph type="sldNum" sz="quarter" idx="5"/>
          </p:nvPr>
        </p:nvSpPr>
        <p:spPr/>
        <p:txBody>
          <a:bodyPr/>
          <a:lstStyle/>
          <a:p>
            <a:fld id="{A558A775-B9E1-4C16-A0A6-F17F037A34DF}" type="slidenum">
              <a:rPr lang="en-IE" smtClean="0"/>
              <a:t>58</a:t>
            </a:fld>
            <a:endParaRPr lang="en-IE"/>
          </a:p>
        </p:txBody>
      </p:sp>
    </p:spTree>
    <p:extLst>
      <p:ext uri="{BB962C8B-B14F-4D97-AF65-F5344CB8AC3E}">
        <p14:creationId xmlns:p14="http://schemas.microsoft.com/office/powerpoint/2010/main" val="40740014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More on “Leper”</a:t>
            </a:r>
          </a:p>
        </p:txBody>
      </p:sp>
      <p:sp>
        <p:nvSpPr>
          <p:cNvPr id="4" name="Slide Number Placeholder 3"/>
          <p:cNvSpPr>
            <a:spLocks noGrp="1"/>
          </p:cNvSpPr>
          <p:nvPr>
            <p:ph type="sldNum" sz="quarter" idx="5"/>
          </p:nvPr>
        </p:nvSpPr>
        <p:spPr/>
        <p:txBody>
          <a:bodyPr/>
          <a:lstStyle/>
          <a:p>
            <a:fld id="{A558A775-B9E1-4C16-A0A6-F17F037A34DF}" type="slidenum">
              <a:rPr lang="en-IE" smtClean="0"/>
              <a:t>59</a:t>
            </a:fld>
            <a:endParaRPr lang="en-IE"/>
          </a:p>
        </p:txBody>
      </p:sp>
    </p:spTree>
    <p:extLst>
      <p:ext uri="{BB962C8B-B14F-4D97-AF65-F5344CB8AC3E}">
        <p14:creationId xmlns:p14="http://schemas.microsoft.com/office/powerpoint/2010/main" val="10244491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Now we are getting to really good stuff! Most of the following Maps need to be viewed on Archaeology.ie</a:t>
            </a:r>
          </a:p>
          <a:p>
            <a:endParaRPr lang="en-IE" dirty="0"/>
          </a:p>
          <a:p>
            <a:r>
              <a:rPr lang="en-IE" dirty="0"/>
              <a:t>Cur </a:t>
            </a:r>
            <a:r>
              <a:rPr lang="en-IE" dirty="0" err="1"/>
              <a:t>na</a:t>
            </a:r>
            <a:r>
              <a:rPr lang="en-IE" dirty="0"/>
              <a:t> </a:t>
            </a:r>
            <a:r>
              <a:rPr lang="en-IE" dirty="0" err="1"/>
              <a:t>laur</a:t>
            </a:r>
            <a:r>
              <a:rPr lang="en-IE" dirty="0"/>
              <a:t> and pathway from Cur </a:t>
            </a:r>
            <a:r>
              <a:rPr lang="en-IE" dirty="0" err="1"/>
              <a:t>na</a:t>
            </a:r>
            <a:r>
              <a:rPr lang="en-IE" dirty="0"/>
              <a:t> </a:t>
            </a:r>
            <a:r>
              <a:rPr lang="en-IE" dirty="0" err="1"/>
              <a:t>laur</a:t>
            </a:r>
            <a:r>
              <a:rPr lang="en-IE" dirty="0"/>
              <a:t> to Kilpatrick</a:t>
            </a:r>
          </a:p>
          <a:p>
            <a:r>
              <a:rPr lang="en-IE" dirty="0"/>
              <a:t>Bridge over Clodiagh from Cur </a:t>
            </a:r>
            <a:r>
              <a:rPr lang="en-IE" dirty="0" err="1"/>
              <a:t>na</a:t>
            </a:r>
            <a:r>
              <a:rPr lang="en-IE" dirty="0"/>
              <a:t> </a:t>
            </a:r>
            <a:r>
              <a:rPr lang="en-IE" dirty="0" err="1"/>
              <a:t>Laur</a:t>
            </a:r>
            <a:r>
              <a:rPr lang="en-IE" dirty="0"/>
              <a:t> to Kilpatrick</a:t>
            </a:r>
          </a:p>
          <a:p>
            <a:r>
              <a:rPr lang="en-IE" dirty="0"/>
              <a:t>Red dot maybe marks the spot of the original Church of Patrick, </a:t>
            </a:r>
            <a:r>
              <a:rPr lang="en-IE" dirty="0" err="1"/>
              <a:t>Camelacus</a:t>
            </a:r>
            <a:r>
              <a:rPr lang="en-IE" dirty="0"/>
              <a:t> and Carthage</a:t>
            </a:r>
          </a:p>
          <a:p>
            <a:r>
              <a:rPr lang="en-IE" dirty="0"/>
              <a:t>Pre reformation</a:t>
            </a:r>
          </a:p>
          <a:p>
            <a:r>
              <a:rPr lang="en-IE" dirty="0"/>
              <a:t>Glebe or Rectory</a:t>
            </a:r>
          </a:p>
          <a:p>
            <a:r>
              <a:rPr lang="en-IE" dirty="0"/>
              <a:t>Two Holy Wells</a:t>
            </a:r>
          </a:p>
          <a:p>
            <a:r>
              <a:rPr lang="en-IE" dirty="0"/>
              <a:t>Maybe another Church</a:t>
            </a:r>
          </a:p>
          <a:p>
            <a:endParaRPr lang="en-IE" dirty="0"/>
          </a:p>
          <a:p>
            <a:r>
              <a:rPr lang="en-IE" dirty="0"/>
              <a:t>Reformation</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60</a:t>
            </a:fld>
            <a:endParaRPr lang="en-IE"/>
          </a:p>
        </p:txBody>
      </p:sp>
    </p:spTree>
    <p:extLst>
      <p:ext uri="{BB962C8B-B14F-4D97-AF65-F5344CB8AC3E}">
        <p14:creationId xmlns:p14="http://schemas.microsoft.com/office/powerpoint/2010/main" val="14084896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00000"/>
                </a:solidFill>
                <a:effectLst/>
                <a:latin typeface="Times New Roman" panose="02020603050405020304" pitchFamily="18" charset="0"/>
              </a:rPr>
              <a:t>Ringfort - rath</a:t>
            </a:r>
          </a:p>
          <a:p>
            <a:r>
              <a:rPr lang="en-GB" b="0" i="0" dirty="0">
                <a:solidFill>
                  <a:srgbClr val="000000"/>
                </a:solidFill>
                <a:effectLst/>
                <a:latin typeface="Times New Roman" panose="02020603050405020304" pitchFamily="18" charset="0"/>
              </a:rPr>
              <a:t>A roughly circular or oval area surrounded by an earthen bank with an external fosse. Some examples have two (</a:t>
            </a:r>
            <a:r>
              <a:rPr lang="en-GB" b="0" i="0" dirty="0" err="1">
                <a:solidFill>
                  <a:srgbClr val="000000"/>
                </a:solidFill>
                <a:effectLst/>
                <a:latin typeface="Times New Roman" panose="02020603050405020304" pitchFamily="18" charset="0"/>
              </a:rPr>
              <a:t>bivallate</a:t>
            </a:r>
            <a:r>
              <a:rPr lang="en-GB" b="0" i="0" dirty="0">
                <a:solidFill>
                  <a:srgbClr val="000000"/>
                </a:solidFill>
                <a:effectLst/>
                <a:latin typeface="Times New Roman" panose="02020603050405020304" pitchFamily="18" charset="0"/>
              </a:rPr>
              <a:t>) or three (</a:t>
            </a:r>
            <a:r>
              <a:rPr lang="en-GB" b="0" i="0" dirty="0" err="1">
                <a:solidFill>
                  <a:srgbClr val="000000"/>
                </a:solidFill>
                <a:effectLst/>
                <a:latin typeface="Times New Roman" panose="02020603050405020304" pitchFamily="18" charset="0"/>
              </a:rPr>
              <a:t>trivallate</a:t>
            </a:r>
            <a:r>
              <a:rPr lang="en-GB" b="0" i="0" dirty="0">
                <a:solidFill>
                  <a:srgbClr val="000000"/>
                </a:solidFill>
                <a:effectLst/>
                <a:latin typeface="Times New Roman" panose="02020603050405020304" pitchFamily="18" charset="0"/>
              </a:rPr>
              <a:t>) banks and fosses, but these are less common and have been equated with higher status sites belonging to upper grades of society. They functioned as residences and/or farmsteads and broadly date from 500 to 1000 AD. See Ringfort - </a:t>
            </a:r>
            <a:r>
              <a:rPr lang="en-GB" b="0" i="0" dirty="0" err="1">
                <a:solidFill>
                  <a:srgbClr val="000000"/>
                </a:solidFill>
                <a:effectLst/>
                <a:latin typeface="Times New Roman" panose="02020603050405020304" pitchFamily="18" charset="0"/>
              </a:rPr>
              <a:t>cashel</a:t>
            </a:r>
            <a:r>
              <a:rPr lang="en-GB" b="0" i="0" dirty="0">
                <a:solidFill>
                  <a:srgbClr val="000000"/>
                </a:solidFill>
                <a:effectLst/>
                <a:latin typeface="Times New Roman" panose="02020603050405020304" pitchFamily="18" charset="0"/>
              </a:rPr>
              <a:t> for stone equivalent.</a:t>
            </a:r>
          </a:p>
          <a:p>
            <a:endParaRPr lang="en-GB" b="0" i="0" dirty="0">
              <a:solidFill>
                <a:srgbClr val="000000"/>
              </a:solidFill>
              <a:effectLst/>
              <a:latin typeface="Times New Roman" panose="02020603050405020304" pitchFamily="18" charset="0"/>
            </a:endParaRPr>
          </a:p>
          <a:p>
            <a:pPr defTabSz="945215">
              <a:defRPr/>
            </a:pPr>
            <a:r>
              <a:rPr lang="en-IE" b="1" dirty="0"/>
              <a:t>Fosse</a:t>
            </a:r>
            <a:r>
              <a:rPr lang="en-IE" dirty="0"/>
              <a:t>  - a long , narrow trench or excavation, especially in  a </a:t>
            </a:r>
            <a:r>
              <a:rPr lang="en-IE" dirty="0" err="1"/>
              <a:t>fortifation</a:t>
            </a:r>
            <a:r>
              <a:rPr lang="en-IE" dirty="0"/>
              <a:t>.</a:t>
            </a:r>
          </a:p>
          <a:p>
            <a:endParaRPr lang="en-IE" dirty="0"/>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61</a:t>
            </a:fld>
            <a:endParaRPr lang="en-IE"/>
          </a:p>
        </p:txBody>
      </p:sp>
    </p:spTree>
    <p:extLst>
      <p:ext uri="{BB962C8B-B14F-4D97-AF65-F5344CB8AC3E}">
        <p14:creationId xmlns:p14="http://schemas.microsoft.com/office/powerpoint/2010/main" val="2468726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62</a:t>
            </a:fld>
            <a:endParaRPr lang="en-IE"/>
          </a:p>
        </p:txBody>
      </p:sp>
    </p:spTree>
    <p:extLst>
      <p:ext uri="{BB962C8B-B14F-4D97-AF65-F5344CB8AC3E}">
        <p14:creationId xmlns:p14="http://schemas.microsoft.com/office/powerpoint/2010/main" val="9004107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63</a:t>
            </a:fld>
            <a:endParaRPr lang="en-IE"/>
          </a:p>
        </p:txBody>
      </p:sp>
    </p:spTree>
    <p:extLst>
      <p:ext uri="{BB962C8B-B14F-4D97-AF65-F5344CB8AC3E}">
        <p14:creationId xmlns:p14="http://schemas.microsoft.com/office/powerpoint/2010/main" val="36460584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R.C. Chapel marked</a:t>
            </a:r>
          </a:p>
          <a:p>
            <a:r>
              <a:rPr lang="en-IE" dirty="0"/>
              <a:t>No School</a:t>
            </a:r>
          </a:p>
          <a:p>
            <a:r>
              <a:rPr lang="en-IE" dirty="0"/>
              <a:t>Ringfort visible</a:t>
            </a:r>
          </a:p>
          <a:p>
            <a:r>
              <a:rPr lang="en-IE" dirty="0"/>
              <a:t>Hedgerow marked</a:t>
            </a:r>
          </a:p>
          <a:p>
            <a:endParaRPr lang="en-IE" dirty="0"/>
          </a:p>
          <a:p>
            <a:endParaRPr lang="en-IE" dirty="0"/>
          </a:p>
          <a:p>
            <a:endParaRPr lang="en-IE" dirty="0"/>
          </a:p>
          <a:p>
            <a:r>
              <a:rPr lang="en-IE" dirty="0"/>
              <a:t> </a:t>
            </a:r>
          </a:p>
          <a:p>
            <a:r>
              <a:rPr lang="en-IE" dirty="0"/>
              <a:t>Glebe marked</a:t>
            </a:r>
          </a:p>
          <a:p>
            <a:r>
              <a:rPr lang="en-IE" dirty="0"/>
              <a:t>Which O.S. map</a:t>
            </a:r>
          </a:p>
        </p:txBody>
      </p:sp>
      <p:sp>
        <p:nvSpPr>
          <p:cNvPr id="4" name="Slide Number Placeholder 3"/>
          <p:cNvSpPr>
            <a:spLocks noGrp="1"/>
          </p:cNvSpPr>
          <p:nvPr>
            <p:ph type="sldNum" sz="quarter" idx="5"/>
          </p:nvPr>
        </p:nvSpPr>
        <p:spPr/>
        <p:txBody>
          <a:bodyPr/>
          <a:lstStyle/>
          <a:p>
            <a:fld id="{A558A775-B9E1-4C16-A0A6-F17F037A34DF}" type="slidenum">
              <a:rPr lang="en-IE" smtClean="0"/>
              <a:t>64</a:t>
            </a:fld>
            <a:endParaRPr lang="en-IE"/>
          </a:p>
        </p:txBody>
      </p:sp>
    </p:spTree>
    <p:extLst>
      <p:ext uri="{BB962C8B-B14F-4D97-AF65-F5344CB8AC3E}">
        <p14:creationId xmlns:p14="http://schemas.microsoft.com/office/powerpoint/2010/main" val="35680497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65</a:t>
            </a:fld>
            <a:endParaRPr lang="en-IE"/>
          </a:p>
        </p:txBody>
      </p:sp>
    </p:spTree>
    <p:extLst>
      <p:ext uri="{BB962C8B-B14F-4D97-AF65-F5344CB8AC3E}">
        <p14:creationId xmlns:p14="http://schemas.microsoft.com/office/powerpoint/2010/main" val="17661802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No RC church. Blown down in “The Big Wind” of 1839.</a:t>
            </a:r>
          </a:p>
          <a:p>
            <a:r>
              <a:rPr lang="en-IE" dirty="0"/>
              <a:t>Relationship of Current St Patricks Church (blue Dot) to Ringfort  (Red Dot)– possibility 5</a:t>
            </a:r>
            <a:r>
              <a:rPr lang="en-IE" baseline="30000" dirty="0"/>
              <a:t>th</a:t>
            </a:r>
            <a:r>
              <a:rPr lang="en-IE" dirty="0"/>
              <a:t> century Church. </a:t>
            </a:r>
          </a:p>
          <a:p>
            <a:r>
              <a:rPr lang="en-IE" dirty="0"/>
              <a:t>Glebe now Rectory</a:t>
            </a:r>
          </a:p>
          <a:p>
            <a:r>
              <a:rPr lang="en-IE" dirty="0"/>
              <a:t>Island School</a:t>
            </a:r>
          </a:p>
        </p:txBody>
      </p:sp>
      <p:sp>
        <p:nvSpPr>
          <p:cNvPr id="4" name="Slide Number Placeholder 3"/>
          <p:cNvSpPr>
            <a:spLocks noGrp="1"/>
          </p:cNvSpPr>
          <p:nvPr>
            <p:ph type="sldNum" sz="quarter" idx="5"/>
          </p:nvPr>
        </p:nvSpPr>
        <p:spPr/>
        <p:txBody>
          <a:bodyPr/>
          <a:lstStyle/>
          <a:p>
            <a:fld id="{A558A775-B9E1-4C16-A0A6-F17F037A34DF}" type="slidenum">
              <a:rPr lang="en-IE" smtClean="0"/>
              <a:t>66</a:t>
            </a:fld>
            <a:endParaRPr lang="en-IE"/>
          </a:p>
        </p:txBody>
      </p:sp>
    </p:spTree>
    <p:extLst>
      <p:ext uri="{BB962C8B-B14F-4D97-AF65-F5344CB8AC3E}">
        <p14:creationId xmlns:p14="http://schemas.microsoft.com/office/powerpoint/2010/main" val="12802216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67</a:t>
            </a:fld>
            <a:endParaRPr lang="en-IE"/>
          </a:p>
        </p:txBody>
      </p:sp>
    </p:spTree>
    <p:extLst>
      <p:ext uri="{BB962C8B-B14F-4D97-AF65-F5344CB8AC3E}">
        <p14:creationId xmlns:p14="http://schemas.microsoft.com/office/powerpoint/2010/main" val="6985056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Usual item visible</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68</a:t>
            </a:fld>
            <a:endParaRPr lang="en-IE"/>
          </a:p>
        </p:txBody>
      </p:sp>
    </p:spTree>
    <p:extLst>
      <p:ext uri="{BB962C8B-B14F-4D97-AF65-F5344CB8AC3E}">
        <p14:creationId xmlns:p14="http://schemas.microsoft.com/office/powerpoint/2010/main" val="30483865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 the same field as the current Roman Catholic  Church can be clearly seen the Ringfort/Enclosure that may be </a:t>
            </a:r>
            <a:r>
              <a:rPr lang="en-IE" dirty="0" err="1"/>
              <a:t>Camelacus’s</a:t>
            </a:r>
            <a:r>
              <a:rPr lang="en-IE" dirty="0"/>
              <a:t> Monastery, later </a:t>
            </a:r>
            <a:r>
              <a:rPr lang="en-IE" dirty="0" err="1"/>
              <a:t>refounded</a:t>
            </a:r>
            <a:r>
              <a:rPr lang="en-IE" dirty="0"/>
              <a:t> by Carthage.</a:t>
            </a:r>
          </a:p>
        </p:txBody>
      </p:sp>
      <p:sp>
        <p:nvSpPr>
          <p:cNvPr id="4" name="Slide Number Placeholder 3"/>
          <p:cNvSpPr>
            <a:spLocks noGrp="1"/>
          </p:cNvSpPr>
          <p:nvPr>
            <p:ph type="sldNum" sz="quarter" idx="5"/>
          </p:nvPr>
        </p:nvSpPr>
        <p:spPr/>
        <p:txBody>
          <a:bodyPr/>
          <a:lstStyle/>
          <a:p>
            <a:fld id="{A558A775-B9E1-4C16-A0A6-F17F037A34DF}" type="slidenum">
              <a:rPr lang="en-IE" smtClean="0"/>
              <a:t>69</a:t>
            </a:fld>
            <a:endParaRPr lang="en-IE"/>
          </a:p>
        </p:txBody>
      </p:sp>
    </p:spTree>
    <p:extLst>
      <p:ext uri="{BB962C8B-B14F-4D97-AF65-F5344CB8AC3E}">
        <p14:creationId xmlns:p14="http://schemas.microsoft.com/office/powerpoint/2010/main" val="972666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err="1"/>
              <a:t>EskerHills</a:t>
            </a:r>
            <a:r>
              <a:rPr lang="en-IE" dirty="0"/>
              <a:t> </a:t>
            </a:r>
            <a:r>
              <a:rPr lang="en-IE" dirty="0" err="1"/>
              <a:t>Eskershows</a:t>
            </a:r>
            <a:r>
              <a:rPr lang="en-IE" dirty="0"/>
              <a:t> up in two areas very close to Kilpatrick townland on the Island.  It should not be missed that it is not too far away from Rahan Demesne either!</a:t>
            </a:r>
          </a:p>
          <a:p>
            <a:r>
              <a:rPr lang="en-IE" dirty="0"/>
              <a:t>Silver River</a:t>
            </a:r>
          </a:p>
          <a:p>
            <a:r>
              <a:rPr lang="en-IE" dirty="0"/>
              <a:t>Clodiagh River</a:t>
            </a:r>
          </a:p>
          <a:p>
            <a:r>
              <a:rPr lang="en-IE" dirty="0"/>
              <a:t>Possible crossing point of Clodiagh to Hedgerow to Ring fort of Church</a:t>
            </a:r>
          </a:p>
        </p:txBody>
      </p:sp>
      <p:sp>
        <p:nvSpPr>
          <p:cNvPr id="4" name="Slide Number Placeholder 3"/>
          <p:cNvSpPr>
            <a:spLocks noGrp="1"/>
          </p:cNvSpPr>
          <p:nvPr>
            <p:ph type="sldNum" sz="quarter" idx="5"/>
          </p:nvPr>
        </p:nvSpPr>
        <p:spPr/>
        <p:txBody>
          <a:bodyPr/>
          <a:lstStyle/>
          <a:p>
            <a:fld id="{A558A775-B9E1-4C16-A0A6-F17F037A34DF}" type="slidenum">
              <a:rPr lang="en-IE" smtClean="0"/>
              <a:t>70</a:t>
            </a:fld>
            <a:endParaRPr lang="en-IE"/>
          </a:p>
        </p:txBody>
      </p:sp>
    </p:spTree>
    <p:extLst>
      <p:ext uri="{BB962C8B-B14F-4D97-AF65-F5344CB8AC3E}">
        <p14:creationId xmlns:p14="http://schemas.microsoft.com/office/powerpoint/2010/main" val="344392269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Holy Wells – filled in.</a:t>
            </a:r>
          </a:p>
        </p:txBody>
      </p:sp>
      <p:sp>
        <p:nvSpPr>
          <p:cNvPr id="4" name="Slide Number Placeholder 3"/>
          <p:cNvSpPr>
            <a:spLocks noGrp="1"/>
          </p:cNvSpPr>
          <p:nvPr>
            <p:ph type="sldNum" sz="quarter" idx="5"/>
          </p:nvPr>
        </p:nvSpPr>
        <p:spPr/>
        <p:txBody>
          <a:bodyPr/>
          <a:lstStyle/>
          <a:p>
            <a:fld id="{A558A775-B9E1-4C16-A0A6-F17F037A34DF}" type="slidenum">
              <a:rPr lang="en-IE" smtClean="0"/>
              <a:t>71</a:t>
            </a:fld>
            <a:endParaRPr lang="en-IE"/>
          </a:p>
        </p:txBody>
      </p:sp>
    </p:spTree>
    <p:extLst>
      <p:ext uri="{BB962C8B-B14F-4D97-AF65-F5344CB8AC3E}">
        <p14:creationId xmlns:p14="http://schemas.microsoft.com/office/powerpoint/2010/main" val="507454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a:p>
            <a:r>
              <a:rPr lang="en-IE" b="1" u="sng" dirty="0">
                <a:solidFill>
                  <a:srgbClr val="FF0000"/>
                </a:solidFill>
              </a:rPr>
              <a:t>Bottom Image</a:t>
            </a:r>
          </a:p>
          <a:p>
            <a:r>
              <a:rPr lang="en-IE" dirty="0"/>
              <a:t>High ground – Green, yellow and Red  - Esker</a:t>
            </a:r>
          </a:p>
          <a:p>
            <a:r>
              <a:rPr lang="en-IE" dirty="0"/>
              <a:t>Silver River and Clodiagh joining together.</a:t>
            </a:r>
          </a:p>
          <a:p>
            <a:r>
              <a:rPr lang="en-IE" b="1" u="sng" dirty="0"/>
              <a:t>Top Left- on the right</a:t>
            </a:r>
          </a:p>
          <a:p>
            <a:r>
              <a:rPr lang="en-IE" b="0" u="none" dirty="0"/>
              <a:t>High ground at centre of the Island</a:t>
            </a:r>
          </a:p>
          <a:p>
            <a:endParaRPr lang="en-IE" b="0" u="none" dirty="0"/>
          </a:p>
          <a:p>
            <a:r>
              <a:rPr lang="en-IE" b="1" u="sng" dirty="0"/>
              <a:t>Top Right</a:t>
            </a:r>
          </a:p>
          <a:p>
            <a:r>
              <a:rPr lang="en-IE" b="0" u="none" dirty="0"/>
              <a:t>Current Road intersects high ground with a portion of high ground remaining on west side of the road where Ringfort and current St Patrick now stands.</a:t>
            </a:r>
          </a:p>
          <a:p>
            <a:endParaRPr lang="en-IE" b="0" u="none" dirty="0"/>
          </a:p>
          <a:p>
            <a:endParaRPr lang="en-IE" b="0" u="none" dirty="0"/>
          </a:p>
          <a:p>
            <a:endParaRPr lang="en-IE" b="1" u="sng" dirty="0"/>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72</a:t>
            </a:fld>
            <a:endParaRPr lang="en-IE"/>
          </a:p>
        </p:txBody>
      </p:sp>
    </p:spTree>
    <p:extLst>
      <p:ext uri="{BB962C8B-B14F-4D97-AF65-F5344CB8AC3E}">
        <p14:creationId xmlns:p14="http://schemas.microsoft.com/office/powerpoint/2010/main" val="4631327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73</a:t>
            </a:fld>
            <a:endParaRPr lang="en-IE"/>
          </a:p>
        </p:txBody>
      </p:sp>
    </p:spTree>
    <p:extLst>
      <p:ext uri="{BB962C8B-B14F-4D97-AF65-F5344CB8AC3E}">
        <p14:creationId xmlns:p14="http://schemas.microsoft.com/office/powerpoint/2010/main" val="13646520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More work needs to be done on </a:t>
            </a:r>
            <a:r>
              <a:rPr lang="en-IE" dirty="0" err="1"/>
              <a:t>Logainm,ie</a:t>
            </a:r>
            <a:r>
              <a:rPr lang="en-IE" dirty="0"/>
              <a:t> on these “Archival Records”.</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74</a:t>
            </a:fld>
            <a:endParaRPr lang="en-IE"/>
          </a:p>
        </p:txBody>
      </p:sp>
    </p:spTree>
    <p:extLst>
      <p:ext uri="{BB962C8B-B14F-4D97-AF65-F5344CB8AC3E}">
        <p14:creationId xmlns:p14="http://schemas.microsoft.com/office/powerpoint/2010/main" val="36984036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Red line shows direct line of sight from Granard to Rahan</a:t>
            </a:r>
          </a:p>
        </p:txBody>
      </p:sp>
      <p:sp>
        <p:nvSpPr>
          <p:cNvPr id="4" name="Slide Number Placeholder 3"/>
          <p:cNvSpPr>
            <a:spLocks noGrp="1"/>
          </p:cNvSpPr>
          <p:nvPr>
            <p:ph type="sldNum" sz="quarter" idx="5"/>
          </p:nvPr>
        </p:nvSpPr>
        <p:spPr/>
        <p:txBody>
          <a:bodyPr/>
          <a:lstStyle/>
          <a:p>
            <a:fld id="{A558A775-B9E1-4C16-A0A6-F17F037A34DF}" type="slidenum">
              <a:rPr lang="en-IE" smtClean="0"/>
              <a:t>76</a:t>
            </a:fld>
            <a:endParaRPr lang="en-IE"/>
          </a:p>
        </p:txBody>
      </p:sp>
    </p:spTree>
    <p:extLst>
      <p:ext uri="{BB962C8B-B14F-4D97-AF65-F5344CB8AC3E}">
        <p14:creationId xmlns:p14="http://schemas.microsoft.com/office/powerpoint/2010/main" val="40962092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Drone view from rear of Church – site of ringfort </a:t>
            </a:r>
            <a:r>
              <a:rPr lang="en-IE" dirty="0" err="1"/>
              <a:t>canne</a:t>
            </a:r>
            <a:r>
              <a:rPr lang="en-IE" dirty="0"/>
              <a:t> clearly seen. – between the poles and to the right etc</a:t>
            </a:r>
          </a:p>
        </p:txBody>
      </p:sp>
      <p:sp>
        <p:nvSpPr>
          <p:cNvPr id="4" name="Slide Number Placeholder 3"/>
          <p:cNvSpPr>
            <a:spLocks noGrp="1"/>
          </p:cNvSpPr>
          <p:nvPr>
            <p:ph type="sldNum" sz="quarter" idx="5"/>
          </p:nvPr>
        </p:nvSpPr>
        <p:spPr/>
        <p:txBody>
          <a:bodyPr/>
          <a:lstStyle/>
          <a:p>
            <a:fld id="{A558A775-B9E1-4C16-A0A6-F17F037A34DF}" type="slidenum">
              <a:rPr lang="en-IE" smtClean="0"/>
              <a:t>77</a:t>
            </a:fld>
            <a:endParaRPr lang="en-IE"/>
          </a:p>
        </p:txBody>
      </p:sp>
    </p:spTree>
    <p:extLst>
      <p:ext uri="{BB962C8B-B14F-4D97-AF65-F5344CB8AC3E}">
        <p14:creationId xmlns:p14="http://schemas.microsoft.com/office/powerpoint/2010/main" val="410258322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A similar view as previously but also shows the house on the left  which partially hides a tree.</a:t>
            </a:r>
          </a:p>
          <a:p>
            <a:endParaRPr lang="en-IE" dirty="0"/>
          </a:p>
          <a:p>
            <a:r>
              <a:rPr lang="en-IE" dirty="0"/>
              <a:t>In the area where the tree now stands is the site where a R.C. Church is marked on the 1838 map but not appearing on many future maps – due to fact that it was reputed to have been destroyed in the Big Wind of 1839.</a:t>
            </a:r>
          </a:p>
          <a:p>
            <a:r>
              <a:rPr lang="en-IE" dirty="0"/>
              <a:t>The site and house  is on the south side of </a:t>
            </a:r>
            <a:r>
              <a:rPr lang="en-IE" dirty="0" err="1"/>
              <a:t>Deerpark</a:t>
            </a:r>
            <a:r>
              <a:rPr lang="en-IE" dirty="0"/>
              <a:t> (Road or Street!) and was owned by the Catholic Church and in which various “Schoolmasters” resided until sold. </a:t>
            </a:r>
          </a:p>
          <a:p>
            <a:r>
              <a:rPr lang="en-IE" dirty="0"/>
              <a:t>The garden portion of the  site will require close examination as to its condition.</a:t>
            </a:r>
          </a:p>
        </p:txBody>
      </p:sp>
      <p:sp>
        <p:nvSpPr>
          <p:cNvPr id="4" name="Slide Number Placeholder 3"/>
          <p:cNvSpPr>
            <a:spLocks noGrp="1"/>
          </p:cNvSpPr>
          <p:nvPr>
            <p:ph type="sldNum" sz="quarter" idx="5"/>
          </p:nvPr>
        </p:nvSpPr>
        <p:spPr/>
        <p:txBody>
          <a:bodyPr/>
          <a:lstStyle/>
          <a:p>
            <a:fld id="{A558A775-B9E1-4C16-A0A6-F17F037A34DF}" type="slidenum">
              <a:rPr lang="en-IE" smtClean="0"/>
              <a:t>78</a:t>
            </a:fld>
            <a:endParaRPr lang="en-IE"/>
          </a:p>
        </p:txBody>
      </p:sp>
    </p:spTree>
    <p:extLst>
      <p:ext uri="{BB962C8B-B14F-4D97-AF65-F5344CB8AC3E}">
        <p14:creationId xmlns:p14="http://schemas.microsoft.com/office/powerpoint/2010/main" val="19112751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This view from St Patricks Church, all the way down to the Clodiagh River is a </a:t>
            </a:r>
            <a:r>
              <a:rPr lang="en-IE" dirty="0" err="1"/>
              <a:t>revalation</a:t>
            </a:r>
            <a:r>
              <a:rPr lang="en-IE" dirty="0"/>
              <a:t> of a previous image. </a:t>
            </a:r>
          </a:p>
          <a:p>
            <a:r>
              <a:rPr lang="en-IE" dirty="0"/>
              <a:t>Ballina townland on the left</a:t>
            </a:r>
          </a:p>
          <a:p>
            <a:endParaRPr lang="en-IE" dirty="0"/>
          </a:p>
          <a:p>
            <a:r>
              <a:rPr lang="en-IE" dirty="0"/>
              <a:t>Then the road running through the Island.</a:t>
            </a:r>
          </a:p>
          <a:p>
            <a:endParaRPr lang="en-IE" dirty="0"/>
          </a:p>
          <a:p>
            <a:r>
              <a:rPr lang="en-IE" dirty="0"/>
              <a:t>Then more of Ballina townland – about one field wide.</a:t>
            </a:r>
          </a:p>
          <a:p>
            <a:endParaRPr lang="en-IE" dirty="0"/>
          </a:p>
          <a:p>
            <a:r>
              <a:rPr lang="en-IE" dirty="0"/>
              <a:t>Then the hedgerow separating Ballina from Kilpatrick.</a:t>
            </a:r>
          </a:p>
          <a:p>
            <a:endParaRPr lang="en-IE" dirty="0"/>
          </a:p>
          <a:p>
            <a:r>
              <a:rPr lang="en-IE" dirty="0"/>
              <a:t>Further west and down three or four fields, is where the two Holy well are situated.</a:t>
            </a:r>
          </a:p>
          <a:p>
            <a:endParaRPr lang="en-IE" dirty="0"/>
          </a:p>
          <a:p>
            <a:r>
              <a:rPr lang="en-IE" dirty="0"/>
              <a:t>Further west is townland of </a:t>
            </a:r>
            <a:r>
              <a:rPr lang="en-IE" dirty="0" err="1"/>
              <a:t>Deerpark</a:t>
            </a:r>
            <a:r>
              <a:rPr lang="en-IE" dirty="0"/>
              <a:t>.</a:t>
            </a:r>
          </a:p>
          <a:p>
            <a:endParaRPr lang="en-IE" dirty="0"/>
          </a:p>
          <a:p>
            <a:r>
              <a:rPr lang="en-IE" dirty="0"/>
              <a:t>So much work to do !!!!!!!!!!</a:t>
            </a:r>
          </a:p>
        </p:txBody>
      </p:sp>
      <p:sp>
        <p:nvSpPr>
          <p:cNvPr id="4" name="Slide Number Placeholder 3"/>
          <p:cNvSpPr>
            <a:spLocks noGrp="1"/>
          </p:cNvSpPr>
          <p:nvPr>
            <p:ph type="sldNum" sz="quarter" idx="5"/>
          </p:nvPr>
        </p:nvSpPr>
        <p:spPr/>
        <p:txBody>
          <a:bodyPr/>
          <a:lstStyle/>
          <a:p>
            <a:fld id="{A558A775-B9E1-4C16-A0A6-F17F037A34DF}" type="slidenum">
              <a:rPr lang="en-IE" smtClean="0"/>
              <a:t>79</a:t>
            </a:fld>
            <a:endParaRPr lang="en-IE"/>
          </a:p>
        </p:txBody>
      </p:sp>
    </p:spTree>
    <p:extLst>
      <p:ext uri="{BB962C8B-B14F-4D97-AF65-F5344CB8AC3E}">
        <p14:creationId xmlns:p14="http://schemas.microsoft.com/office/powerpoint/2010/main" val="31109763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Red Marker indicates Granard County Longford and where </a:t>
            </a:r>
            <a:r>
              <a:rPr lang="en-IE" dirty="0" err="1"/>
              <a:t>Camelacus</a:t>
            </a:r>
            <a:r>
              <a:rPr lang="en-IE" dirty="0"/>
              <a:t> got his instructions from </a:t>
            </a:r>
            <a:r>
              <a:rPr lang="en-IE" dirty="0" err="1"/>
              <a:t>SaintPatrick</a:t>
            </a:r>
            <a:r>
              <a:rPr lang="en-IE" dirty="0"/>
              <a:t>.</a:t>
            </a:r>
          </a:p>
          <a:p>
            <a:endParaRPr lang="en-IE" dirty="0"/>
          </a:p>
          <a:p>
            <a:r>
              <a:rPr lang="en-IE" dirty="0"/>
              <a:t>Some interesting archaeology with a couple of fields?</a:t>
            </a:r>
          </a:p>
        </p:txBody>
      </p:sp>
      <p:sp>
        <p:nvSpPr>
          <p:cNvPr id="4" name="Slide Number Placeholder 3"/>
          <p:cNvSpPr>
            <a:spLocks noGrp="1"/>
          </p:cNvSpPr>
          <p:nvPr>
            <p:ph type="sldNum" sz="quarter" idx="5"/>
          </p:nvPr>
        </p:nvSpPr>
        <p:spPr/>
        <p:txBody>
          <a:bodyPr/>
          <a:lstStyle/>
          <a:p>
            <a:fld id="{A558A775-B9E1-4C16-A0A6-F17F037A34DF}" type="slidenum">
              <a:rPr lang="en-IE" smtClean="0"/>
              <a:t>80</a:t>
            </a:fld>
            <a:endParaRPr lang="en-IE"/>
          </a:p>
        </p:txBody>
      </p:sp>
    </p:spTree>
    <p:extLst>
      <p:ext uri="{BB962C8B-B14F-4D97-AF65-F5344CB8AC3E}">
        <p14:creationId xmlns:p14="http://schemas.microsoft.com/office/powerpoint/2010/main" val="423445851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 addition to the main </a:t>
            </a:r>
            <a:r>
              <a:rPr lang="en-IE" dirty="0" err="1"/>
              <a:t>ringford</a:t>
            </a:r>
            <a:r>
              <a:rPr lang="en-IE" dirty="0"/>
              <a:t>, there appears to be other “circles” and there are boulders in the hedgerows.</a:t>
            </a:r>
          </a:p>
        </p:txBody>
      </p:sp>
      <p:sp>
        <p:nvSpPr>
          <p:cNvPr id="4" name="Slide Number Placeholder 3"/>
          <p:cNvSpPr>
            <a:spLocks noGrp="1"/>
          </p:cNvSpPr>
          <p:nvPr>
            <p:ph type="sldNum" sz="quarter" idx="5"/>
          </p:nvPr>
        </p:nvSpPr>
        <p:spPr/>
        <p:txBody>
          <a:bodyPr/>
          <a:lstStyle/>
          <a:p>
            <a:fld id="{A558A775-B9E1-4C16-A0A6-F17F037A34DF}" type="slidenum">
              <a:rPr lang="en-IE" smtClean="0"/>
              <a:t>82</a:t>
            </a:fld>
            <a:endParaRPr lang="en-IE"/>
          </a:p>
        </p:txBody>
      </p:sp>
    </p:spTree>
    <p:extLst>
      <p:ext uri="{BB962C8B-B14F-4D97-AF65-F5344CB8AC3E}">
        <p14:creationId xmlns:p14="http://schemas.microsoft.com/office/powerpoint/2010/main" val="38439088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83</a:t>
            </a:fld>
            <a:endParaRPr lang="en-IE"/>
          </a:p>
        </p:txBody>
      </p:sp>
    </p:spTree>
    <p:extLst>
      <p:ext uri="{BB962C8B-B14F-4D97-AF65-F5344CB8AC3E}">
        <p14:creationId xmlns:p14="http://schemas.microsoft.com/office/powerpoint/2010/main" val="296445803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84</a:t>
            </a:fld>
            <a:endParaRPr lang="en-IE"/>
          </a:p>
        </p:txBody>
      </p:sp>
    </p:spTree>
    <p:extLst>
      <p:ext uri="{BB962C8B-B14F-4D97-AF65-F5344CB8AC3E}">
        <p14:creationId xmlns:p14="http://schemas.microsoft.com/office/powerpoint/2010/main" val="372580449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85</a:t>
            </a:fld>
            <a:endParaRPr lang="en-IE"/>
          </a:p>
        </p:txBody>
      </p:sp>
    </p:spTree>
    <p:extLst>
      <p:ext uri="{BB962C8B-B14F-4D97-AF65-F5344CB8AC3E}">
        <p14:creationId xmlns:p14="http://schemas.microsoft.com/office/powerpoint/2010/main" val="33206543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87</a:t>
            </a:fld>
            <a:endParaRPr lang="en-IE"/>
          </a:p>
        </p:txBody>
      </p:sp>
    </p:spTree>
    <p:extLst>
      <p:ext uri="{BB962C8B-B14F-4D97-AF65-F5344CB8AC3E}">
        <p14:creationId xmlns:p14="http://schemas.microsoft.com/office/powerpoint/2010/main" val="388621956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88</a:t>
            </a:fld>
            <a:endParaRPr lang="en-IE"/>
          </a:p>
        </p:txBody>
      </p:sp>
    </p:spTree>
    <p:extLst>
      <p:ext uri="{BB962C8B-B14F-4D97-AF65-F5344CB8AC3E}">
        <p14:creationId xmlns:p14="http://schemas.microsoft.com/office/powerpoint/2010/main" val="38356171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89</a:t>
            </a:fld>
            <a:endParaRPr lang="en-IE"/>
          </a:p>
        </p:txBody>
      </p:sp>
    </p:spTree>
    <p:extLst>
      <p:ext uri="{BB962C8B-B14F-4D97-AF65-F5344CB8AC3E}">
        <p14:creationId xmlns:p14="http://schemas.microsoft.com/office/powerpoint/2010/main" val="17632889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90</a:t>
            </a:fld>
            <a:endParaRPr lang="en-IE"/>
          </a:p>
        </p:txBody>
      </p:sp>
    </p:spTree>
    <p:extLst>
      <p:ext uri="{BB962C8B-B14F-4D97-AF65-F5344CB8AC3E}">
        <p14:creationId xmlns:p14="http://schemas.microsoft.com/office/powerpoint/2010/main" val="6803085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91</a:t>
            </a:fld>
            <a:endParaRPr lang="en-IE"/>
          </a:p>
        </p:txBody>
      </p:sp>
    </p:spTree>
    <p:extLst>
      <p:ext uri="{BB962C8B-B14F-4D97-AF65-F5344CB8AC3E}">
        <p14:creationId xmlns:p14="http://schemas.microsoft.com/office/powerpoint/2010/main" val="32109922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More work needs to be done on </a:t>
            </a:r>
            <a:r>
              <a:rPr lang="en-IE" dirty="0" err="1"/>
              <a:t>Logainm,ie</a:t>
            </a:r>
            <a:r>
              <a:rPr lang="en-IE" dirty="0"/>
              <a:t> on these “Archival Records”.</a:t>
            </a:r>
          </a:p>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92</a:t>
            </a:fld>
            <a:endParaRPr lang="en-IE"/>
          </a:p>
        </p:txBody>
      </p:sp>
    </p:spTree>
    <p:extLst>
      <p:ext uri="{BB962C8B-B14F-4D97-AF65-F5344CB8AC3E}">
        <p14:creationId xmlns:p14="http://schemas.microsoft.com/office/powerpoint/2010/main" val="23200740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93</a:t>
            </a:fld>
            <a:endParaRPr lang="en-IE"/>
          </a:p>
        </p:txBody>
      </p:sp>
    </p:spTree>
    <p:extLst>
      <p:ext uri="{BB962C8B-B14F-4D97-AF65-F5344CB8AC3E}">
        <p14:creationId xmlns:p14="http://schemas.microsoft.com/office/powerpoint/2010/main" val="14055985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94</a:t>
            </a:fld>
            <a:endParaRPr lang="en-IE"/>
          </a:p>
        </p:txBody>
      </p:sp>
    </p:spTree>
    <p:extLst>
      <p:ext uri="{BB962C8B-B14F-4D97-AF65-F5344CB8AC3E}">
        <p14:creationId xmlns:p14="http://schemas.microsoft.com/office/powerpoint/2010/main" val="317957184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95</a:t>
            </a:fld>
            <a:endParaRPr lang="en-IE"/>
          </a:p>
        </p:txBody>
      </p:sp>
    </p:spTree>
    <p:extLst>
      <p:ext uri="{BB962C8B-B14F-4D97-AF65-F5344CB8AC3E}">
        <p14:creationId xmlns:p14="http://schemas.microsoft.com/office/powerpoint/2010/main" val="2831433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96</a:t>
            </a:fld>
            <a:endParaRPr lang="en-IE"/>
          </a:p>
        </p:txBody>
      </p:sp>
    </p:spTree>
    <p:extLst>
      <p:ext uri="{BB962C8B-B14F-4D97-AF65-F5344CB8AC3E}">
        <p14:creationId xmlns:p14="http://schemas.microsoft.com/office/powerpoint/2010/main" val="33569255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97</a:t>
            </a:fld>
            <a:endParaRPr lang="en-IE"/>
          </a:p>
        </p:txBody>
      </p:sp>
    </p:spTree>
    <p:extLst>
      <p:ext uri="{BB962C8B-B14F-4D97-AF65-F5344CB8AC3E}">
        <p14:creationId xmlns:p14="http://schemas.microsoft.com/office/powerpoint/2010/main" val="326046733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98</a:t>
            </a:fld>
            <a:endParaRPr lang="en-IE"/>
          </a:p>
        </p:txBody>
      </p:sp>
    </p:spTree>
    <p:extLst>
      <p:ext uri="{BB962C8B-B14F-4D97-AF65-F5344CB8AC3E}">
        <p14:creationId xmlns:p14="http://schemas.microsoft.com/office/powerpoint/2010/main" val="74127185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558A775-B9E1-4C16-A0A6-F17F037A34DF}" type="slidenum">
              <a:rPr lang="en-IE" smtClean="0"/>
              <a:t>99</a:t>
            </a:fld>
            <a:endParaRPr lang="en-IE"/>
          </a:p>
        </p:txBody>
      </p:sp>
    </p:spTree>
    <p:extLst>
      <p:ext uri="{BB962C8B-B14F-4D97-AF65-F5344CB8AC3E}">
        <p14:creationId xmlns:p14="http://schemas.microsoft.com/office/powerpoint/2010/main" val="244385644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100</a:t>
            </a:fld>
            <a:endParaRPr lang="en-IE"/>
          </a:p>
        </p:txBody>
      </p:sp>
    </p:spTree>
    <p:extLst>
      <p:ext uri="{BB962C8B-B14F-4D97-AF65-F5344CB8AC3E}">
        <p14:creationId xmlns:p14="http://schemas.microsoft.com/office/powerpoint/2010/main" val="153332724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101</a:t>
            </a:fld>
            <a:endParaRPr lang="en-IE"/>
          </a:p>
        </p:txBody>
      </p:sp>
    </p:spTree>
    <p:extLst>
      <p:ext uri="{BB962C8B-B14F-4D97-AF65-F5344CB8AC3E}">
        <p14:creationId xmlns:p14="http://schemas.microsoft.com/office/powerpoint/2010/main" val="24392464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102</a:t>
            </a:fld>
            <a:endParaRPr lang="en-IE"/>
          </a:p>
        </p:txBody>
      </p:sp>
    </p:spTree>
    <p:extLst>
      <p:ext uri="{BB962C8B-B14F-4D97-AF65-F5344CB8AC3E}">
        <p14:creationId xmlns:p14="http://schemas.microsoft.com/office/powerpoint/2010/main" val="115200227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103</a:t>
            </a:fld>
            <a:endParaRPr lang="en-IE"/>
          </a:p>
        </p:txBody>
      </p:sp>
    </p:spTree>
    <p:extLst>
      <p:ext uri="{BB962C8B-B14F-4D97-AF65-F5344CB8AC3E}">
        <p14:creationId xmlns:p14="http://schemas.microsoft.com/office/powerpoint/2010/main" val="27170604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104</a:t>
            </a:fld>
            <a:endParaRPr lang="en-IE"/>
          </a:p>
        </p:txBody>
      </p:sp>
    </p:spTree>
    <p:extLst>
      <p:ext uri="{BB962C8B-B14F-4D97-AF65-F5344CB8AC3E}">
        <p14:creationId xmlns:p14="http://schemas.microsoft.com/office/powerpoint/2010/main" val="411754348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A558A775-B9E1-4C16-A0A6-F17F037A34DF}" type="slidenum">
              <a:rPr lang="en-IE" smtClean="0"/>
              <a:t>105</a:t>
            </a:fld>
            <a:endParaRPr lang="en-IE"/>
          </a:p>
        </p:txBody>
      </p:sp>
    </p:spTree>
    <p:extLst>
      <p:ext uri="{BB962C8B-B14F-4D97-AF65-F5344CB8AC3E}">
        <p14:creationId xmlns:p14="http://schemas.microsoft.com/office/powerpoint/2010/main" val="2833786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93D02-985E-59CB-87F9-6AD67FBB11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C1591720-C437-A8F7-FDD1-974084E138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DD7F7F2B-34A7-EB2E-7CB3-21DE783F2C70}"/>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5" name="Footer Placeholder 4">
            <a:extLst>
              <a:ext uri="{FF2B5EF4-FFF2-40B4-BE49-F238E27FC236}">
                <a16:creationId xmlns:a16="http://schemas.microsoft.com/office/drawing/2014/main" id="{F7CE605F-6B34-8176-6817-4E5CB8875CD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3866D4E2-15A0-9DB9-BDD7-549926481E24}"/>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2127180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F472C-79BF-16CF-2B8C-74A84281F3D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5859C646-0B80-A545-CE00-6FFF86C16A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110AB494-EC45-2990-E8AF-422F25175882}"/>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5" name="Footer Placeholder 4">
            <a:extLst>
              <a:ext uri="{FF2B5EF4-FFF2-40B4-BE49-F238E27FC236}">
                <a16:creationId xmlns:a16="http://schemas.microsoft.com/office/drawing/2014/main" id="{8B984B88-0BA8-EDF9-0F3F-C08EC031286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FC04FCE-4211-32B9-6678-1CA813A79CF8}"/>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3519688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EAD0F-A403-B273-1BA8-240128B45C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0EABB4D4-7E95-68C0-4DD5-128721ED93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D4A3DE-2251-5B86-3F87-D392CDD4B883}"/>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5" name="Footer Placeholder 4">
            <a:extLst>
              <a:ext uri="{FF2B5EF4-FFF2-40B4-BE49-F238E27FC236}">
                <a16:creationId xmlns:a16="http://schemas.microsoft.com/office/drawing/2014/main" id="{28B29582-F0CC-58EE-1DC7-7B4FCC391E7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57D5A9E-2012-47D2-7346-D8C8857453BB}"/>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3061878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A2BB4-C255-6059-E36A-F3E465D3778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0E9A606-F9E1-5BF7-1CC9-2BB062CD6D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00A3D5F0-62E6-3475-0D1F-8E64E47F56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DF541D6B-5233-6984-466D-3A5F657847A5}"/>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6" name="Footer Placeholder 5">
            <a:extLst>
              <a:ext uri="{FF2B5EF4-FFF2-40B4-BE49-F238E27FC236}">
                <a16:creationId xmlns:a16="http://schemas.microsoft.com/office/drawing/2014/main" id="{4C6A5973-0C2C-1B51-F18C-4169E17E1207}"/>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15D38CA-8305-E5F7-E8DF-335AB625EDC7}"/>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3313258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7ECEB-78CA-DB26-511A-9C1BC01351C0}"/>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1F3BF156-040B-419E-C63F-7CB2DA7EF0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E21F2A-57F5-539B-2689-3BEEC563F3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A1886974-B9E0-8DFA-29CF-E2DF5C9600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737DE9-E862-82F2-C01D-14746BB6CD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2C9A5A02-87D9-ECEF-B948-073513D68783}"/>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8" name="Footer Placeholder 7">
            <a:extLst>
              <a:ext uri="{FF2B5EF4-FFF2-40B4-BE49-F238E27FC236}">
                <a16:creationId xmlns:a16="http://schemas.microsoft.com/office/drawing/2014/main" id="{4D884545-4E41-4EE7-220A-A4EE43C70E04}"/>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4D0FB24B-172E-E88E-CF80-0993874B5ED6}"/>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53478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5E32F-7E58-2CBC-91BD-AFAC6B918956}"/>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5793E109-FF9F-A150-66F8-896D519BDA20}"/>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4" name="Footer Placeholder 3">
            <a:extLst>
              <a:ext uri="{FF2B5EF4-FFF2-40B4-BE49-F238E27FC236}">
                <a16:creationId xmlns:a16="http://schemas.microsoft.com/office/drawing/2014/main" id="{5398E7F0-C087-6E29-9E83-518F1EB3971F}"/>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70702196-50A8-F141-B633-77B9F7B498DF}"/>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4175355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8542BD-C337-AA16-A88D-C62BC1B4C994}"/>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3" name="Footer Placeholder 2">
            <a:extLst>
              <a:ext uri="{FF2B5EF4-FFF2-40B4-BE49-F238E27FC236}">
                <a16:creationId xmlns:a16="http://schemas.microsoft.com/office/drawing/2014/main" id="{4CC18030-B3C1-4D98-F3B0-B931BF224E60}"/>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5128DF5A-A329-F5EC-1FE1-4EAEC0A3907A}"/>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1117256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0FEB2-3C70-B2F0-B536-85F6D6A274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9FFE07EA-B022-8096-448A-E6721C0A02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2AB1BD64-FF9C-885A-1935-23045EF68E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6F5B3B-EB23-65FB-1F7B-EBF4B056284F}"/>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6" name="Footer Placeholder 5">
            <a:extLst>
              <a:ext uri="{FF2B5EF4-FFF2-40B4-BE49-F238E27FC236}">
                <a16:creationId xmlns:a16="http://schemas.microsoft.com/office/drawing/2014/main" id="{8A577C86-F624-130C-C2C2-E4D9B66CE51E}"/>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8A117AC3-8005-FADA-A592-D74266D58DA5}"/>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3088200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E424E-3EC1-4C7D-1896-D20E0F8C77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01BEC922-AB23-1061-C5E4-8453B67E72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837FF03B-226D-ED31-1BD9-5039490E86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19532C-CC38-554F-3AC6-536B1DCB315B}"/>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6" name="Footer Placeholder 5">
            <a:extLst>
              <a:ext uri="{FF2B5EF4-FFF2-40B4-BE49-F238E27FC236}">
                <a16:creationId xmlns:a16="http://schemas.microsoft.com/office/drawing/2014/main" id="{9B0FB757-869B-D9F2-DBBD-699FC1DAFD97}"/>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689FC129-866F-1D63-D90E-90A25C48BA64}"/>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3133696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84D20-9210-769D-059F-DBD60005893D}"/>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B87E4C1B-5C2A-8227-6372-C5B31E307B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7A7772CB-E43E-C942-7064-2EC056F932A9}"/>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5" name="Footer Placeholder 4">
            <a:extLst>
              <a:ext uri="{FF2B5EF4-FFF2-40B4-BE49-F238E27FC236}">
                <a16:creationId xmlns:a16="http://schemas.microsoft.com/office/drawing/2014/main" id="{5E4C2584-C12D-148E-462B-2B9E406FD96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C0B7B05-1CF6-4DA9-0D19-12CA154E03A4}"/>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3840490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63D82-0350-E092-6253-7324F96F1E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40E23405-ED00-B147-C8E0-9B53A372336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C3C435A6-CE1A-53F6-A3B0-8AF7B958A941}"/>
              </a:ext>
            </a:extLst>
          </p:cNvPr>
          <p:cNvSpPr>
            <a:spLocks noGrp="1"/>
          </p:cNvSpPr>
          <p:nvPr>
            <p:ph type="dt" sz="half" idx="10"/>
          </p:nvPr>
        </p:nvSpPr>
        <p:spPr/>
        <p:txBody>
          <a:bodyPr/>
          <a:lstStyle/>
          <a:p>
            <a:fld id="{E212DA85-75D8-434B-874A-D044FA85B051}" type="datetimeFigureOut">
              <a:rPr lang="en-IE" smtClean="0"/>
              <a:t>15/07/2025</a:t>
            </a:fld>
            <a:endParaRPr lang="en-IE"/>
          </a:p>
        </p:txBody>
      </p:sp>
      <p:sp>
        <p:nvSpPr>
          <p:cNvPr id="5" name="Footer Placeholder 4">
            <a:extLst>
              <a:ext uri="{FF2B5EF4-FFF2-40B4-BE49-F238E27FC236}">
                <a16:creationId xmlns:a16="http://schemas.microsoft.com/office/drawing/2014/main" id="{58280923-5B5E-70CC-BE9B-741D03B972C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5F371F1A-A3A3-D631-600D-15B7FB9DFC10}"/>
              </a:ext>
            </a:extLst>
          </p:cNvPr>
          <p:cNvSpPr>
            <a:spLocks noGrp="1"/>
          </p:cNvSpPr>
          <p:nvPr>
            <p:ph type="sldNum" sz="quarter" idx="12"/>
          </p:nvPr>
        </p:nvSpPr>
        <p:spPr/>
        <p:txBody>
          <a:bodyPr/>
          <a:lstStyle/>
          <a:p>
            <a:fld id="{1D6B3B6E-5CE5-401E-8601-320EB3A642DD}" type="slidenum">
              <a:rPr lang="en-IE" smtClean="0"/>
              <a:t>‹#›</a:t>
            </a:fld>
            <a:endParaRPr lang="en-IE"/>
          </a:p>
        </p:txBody>
      </p:sp>
    </p:spTree>
    <p:extLst>
      <p:ext uri="{BB962C8B-B14F-4D97-AF65-F5344CB8AC3E}">
        <p14:creationId xmlns:p14="http://schemas.microsoft.com/office/powerpoint/2010/main" val="3115049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462140-BE62-A7F2-4CA9-7920CA6C1F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7451699A-7B95-DE3D-2251-0DF5367C47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25A38CB6-74F8-C966-927D-63A013D55F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12DA85-75D8-434B-874A-D044FA85B051}" type="datetimeFigureOut">
              <a:rPr lang="en-IE" smtClean="0"/>
              <a:t>15/07/2025</a:t>
            </a:fld>
            <a:endParaRPr lang="en-IE"/>
          </a:p>
        </p:txBody>
      </p:sp>
      <p:sp>
        <p:nvSpPr>
          <p:cNvPr id="5" name="Footer Placeholder 4">
            <a:extLst>
              <a:ext uri="{FF2B5EF4-FFF2-40B4-BE49-F238E27FC236}">
                <a16:creationId xmlns:a16="http://schemas.microsoft.com/office/drawing/2014/main" id="{4F4B3F04-624D-9C90-0BF5-39C854FE76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507CCEC8-512C-37EB-A55C-A03C19E13B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6B3B6E-5CE5-401E-8601-320EB3A642DD}" type="slidenum">
              <a:rPr lang="en-IE" smtClean="0"/>
              <a:t>‹#›</a:t>
            </a:fld>
            <a:endParaRPr lang="en-IE"/>
          </a:p>
        </p:txBody>
      </p:sp>
    </p:spTree>
    <p:extLst>
      <p:ext uri="{BB962C8B-B14F-4D97-AF65-F5344CB8AC3E}">
        <p14:creationId xmlns:p14="http://schemas.microsoft.com/office/powerpoint/2010/main" val="2511144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emf"/><Relationship Id="rId4" Type="http://schemas.openxmlformats.org/officeDocument/2006/relationships/package" Target="../embeddings/Microsoft_Word_Macro-Enabled_Document.docm"/></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customXml" Target="../ink/ink2.xml"/><Relationship Id="rId5" Type="http://schemas.openxmlformats.org/officeDocument/2006/relationships/image" Target="../media/image70.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5.wmf"/><Relationship Id="rId5" Type="http://schemas.openxmlformats.org/officeDocument/2006/relationships/oleObject" Target="../embeddings/oleObject2.bin"/><Relationship Id="rId4" Type="http://schemas.openxmlformats.org/officeDocument/2006/relationships/image" Target="../media/image14.emf"/></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8" Type="http://schemas.openxmlformats.org/officeDocument/2006/relationships/hyperlink" Target="http://www.slieveardagh.com/history/pottlerath-gortfree/" TargetMode="External"/><Relationship Id="rId3" Type="http://schemas.openxmlformats.org/officeDocument/2006/relationships/hyperlink" Target="https://www.townlands.ie/kilkenny/kilmanagh2/" TargetMode="External"/><Relationship Id="rId7"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hyperlink" Target="https://www.townlands.ie/kilkenny/" TargetMode="External"/><Relationship Id="rId5" Type="http://schemas.openxmlformats.org/officeDocument/2006/relationships/hyperlink" Target="https://www.townlands.ie/kilkenny/crannagh/" TargetMode="External"/><Relationship Id="rId4" Type="http://schemas.openxmlformats.org/officeDocument/2006/relationships/hyperlink" Target="https://www.townlands.ie/kilkenny/kilmanagh1/"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svg"/><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customXml" Target="../ink/ink3.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6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75.png"/></Relationships>
</file>

<file path=ppt/slides/_rels/slide7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78.png"/><Relationship Id="rId4" Type="http://schemas.openxmlformats.org/officeDocument/2006/relationships/image" Target="../media/image77.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6" Type="http://schemas.openxmlformats.org/officeDocument/2006/relationships/customXml" Target="../ink/ink14.xml"/><Relationship Id="rId21" Type="http://schemas.openxmlformats.org/officeDocument/2006/relationships/image" Target="../media/image320.png"/><Relationship Id="rId42" Type="http://schemas.openxmlformats.org/officeDocument/2006/relationships/customXml" Target="../ink/ink22.xml"/><Relationship Id="rId47" Type="http://schemas.openxmlformats.org/officeDocument/2006/relationships/image" Target="../media/image450.png"/><Relationship Id="rId63" Type="http://schemas.openxmlformats.org/officeDocument/2006/relationships/image" Target="../media/image530.png"/><Relationship Id="rId68" Type="http://schemas.openxmlformats.org/officeDocument/2006/relationships/customXml" Target="../ink/ink35.xml"/><Relationship Id="rId84" Type="http://schemas.openxmlformats.org/officeDocument/2006/relationships/customXml" Target="../ink/ink43.xml"/><Relationship Id="rId16" Type="http://schemas.openxmlformats.org/officeDocument/2006/relationships/customXml" Target="../ink/ink9.xml"/><Relationship Id="rId11" Type="http://schemas.openxmlformats.org/officeDocument/2006/relationships/image" Target="../media/image270.png"/><Relationship Id="rId32" Type="http://schemas.openxmlformats.org/officeDocument/2006/relationships/customXml" Target="../ink/ink17.xml"/><Relationship Id="rId37" Type="http://schemas.openxmlformats.org/officeDocument/2006/relationships/image" Target="../media/image400.png"/><Relationship Id="rId53" Type="http://schemas.openxmlformats.org/officeDocument/2006/relationships/image" Target="../media/image480.png"/><Relationship Id="rId58" Type="http://schemas.openxmlformats.org/officeDocument/2006/relationships/customXml" Target="../ink/ink30.xml"/><Relationship Id="rId74" Type="http://schemas.openxmlformats.org/officeDocument/2006/relationships/customXml" Target="../ink/ink38.xml"/><Relationship Id="rId79" Type="http://schemas.openxmlformats.org/officeDocument/2006/relationships/image" Target="../media/image590.png"/><Relationship Id="rId5" Type="http://schemas.openxmlformats.org/officeDocument/2006/relationships/image" Target="../media/image230.png"/><Relationship Id="rId14" Type="http://schemas.openxmlformats.org/officeDocument/2006/relationships/customXml" Target="../ink/ink8.xml"/><Relationship Id="rId22" Type="http://schemas.openxmlformats.org/officeDocument/2006/relationships/customXml" Target="../ink/ink12.xml"/><Relationship Id="rId27" Type="http://schemas.openxmlformats.org/officeDocument/2006/relationships/image" Target="../media/image350.png"/><Relationship Id="rId30" Type="http://schemas.openxmlformats.org/officeDocument/2006/relationships/customXml" Target="../ink/ink16.xml"/><Relationship Id="rId35" Type="http://schemas.openxmlformats.org/officeDocument/2006/relationships/image" Target="../media/image390.png"/><Relationship Id="rId43" Type="http://schemas.openxmlformats.org/officeDocument/2006/relationships/image" Target="../media/image430.png"/><Relationship Id="rId48" Type="http://schemas.openxmlformats.org/officeDocument/2006/relationships/customXml" Target="../ink/ink25.xml"/><Relationship Id="rId56" Type="http://schemas.openxmlformats.org/officeDocument/2006/relationships/customXml" Target="../ink/ink29.xml"/><Relationship Id="rId64" Type="http://schemas.openxmlformats.org/officeDocument/2006/relationships/customXml" Target="../ink/ink33.xml"/><Relationship Id="rId69" Type="http://schemas.openxmlformats.org/officeDocument/2006/relationships/image" Target="../media/image560.png"/><Relationship Id="rId77" Type="http://schemas.openxmlformats.org/officeDocument/2006/relationships/image" Target="../media/image310.png"/><Relationship Id="rId100" Type="http://schemas.openxmlformats.org/officeDocument/2006/relationships/customXml" Target="../ink/ink47.xml"/><Relationship Id="rId8" Type="http://schemas.openxmlformats.org/officeDocument/2006/relationships/customXml" Target="../ink/ink6.xml"/><Relationship Id="rId51" Type="http://schemas.openxmlformats.org/officeDocument/2006/relationships/image" Target="../media/image470.png"/><Relationship Id="rId72" Type="http://schemas.openxmlformats.org/officeDocument/2006/relationships/customXml" Target="../ink/ink37.xml"/><Relationship Id="rId80" Type="http://schemas.openxmlformats.org/officeDocument/2006/relationships/customXml" Target="../ink/ink41.xml"/><Relationship Id="rId85" Type="http://schemas.openxmlformats.org/officeDocument/2006/relationships/image" Target="../media/image640.png"/><Relationship Id="rId98" Type="http://schemas.openxmlformats.org/officeDocument/2006/relationships/customXml" Target="../ink/ink46.xml"/><Relationship Id="rId3" Type="http://schemas.openxmlformats.org/officeDocument/2006/relationships/image" Target="../media/image94.png"/><Relationship Id="rId12" Type="http://schemas.openxmlformats.org/officeDocument/2006/relationships/customXml" Target="../ink/ink7.xml"/><Relationship Id="rId17" Type="http://schemas.openxmlformats.org/officeDocument/2006/relationships/image" Target="../media/image250.png"/><Relationship Id="rId25" Type="http://schemas.openxmlformats.org/officeDocument/2006/relationships/image" Target="../media/image340.png"/><Relationship Id="rId33" Type="http://schemas.openxmlformats.org/officeDocument/2006/relationships/image" Target="../media/image380.png"/><Relationship Id="rId38" Type="http://schemas.openxmlformats.org/officeDocument/2006/relationships/customXml" Target="../ink/ink20.xml"/><Relationship Id="rId46" Type="http://schemas.openxmlformats.org/officeDocument/2006/relationships/customXml" Target="../ink/ink24.xml"/><Relationship Id="rId59" Type="http://schemas.openxmlformats.org/officeDocument/2006/relationships/image" Target="../media/image510.png"/><Relationship Id="rId67" Type="http://schemas.openxmlformats.org/officeDocument/2006/relationships/image" Target="../media/image550.png"/><Relationship Id="rId20" Type="http://schemas.openxmlformats.org/officeDocument/2006/relationships/customXml" Target="../ink/ink11.xml"/><Relationship Id="rId41" Type="http://schemas.openxmlformats.org/officeDocument/2006/relationships/image" Target="../media/image420.png"/><Relationship Id="rId54" Type="http://schemas.openxmlformats.org/officeDocument/2006/relationships/customXml" Target="../ink/ink28.xml"/><Relationship Id="rId62" Type="http://schemas.openxmlformats.org/officeDocument/2006/relationships/customXml" Target="../ink/ink32.xml"/><Relationship Id="rId70" Type="http://schemas.openxmlformats.org/officeDocument/2006/relationships/customXml" Target="../ink/ink36.xml"/><Relationship Id="rId75" Type="http://schemas.openxmlformats.org/officeDocument/2006/relationships/image" Target="../media/image300.png"/><Relationship Id="rId83" Type="http://schemas.openxmlformats.org/officeDocument/2006/relationships/image" Target="../media/image630.png"/><Relationship Id="rId88" Type="http://schemas.openxmlformats.org/officeDocument/2006/relationships/customXml" Target="../ink/ink45.xml"/><Relationship Id="rId1" Type="http://schemas.openxmlformats.org/officeDocument/2006/relationships/slideLayout" Target="../slideLayouts/slideLayout7.xml"/><Relationship Id="rId6" Type="http://schemas.openxmlformats.org/officeDocument/2006/relationships/customXml" Target="../ink/ink5.xml"/><Relationship Id="rId15" Type="http://schemas.openxmlformats.org/officeDocument/2006/relationships/image" Target="../media/image290.png"/><Relationship Id="rId23" Type="http://schemas.openxmlformats.org/officeDocument/2006/relationships/image" Target="../media/image330.png"/><Relationship Id="rId28" Type="http://schemas.openxmlformats.org/officeDocument/2006/relationships/customXml" Target="../ink/ink15.xml"/><Relationship Id="rId36" Type="http://schemas.openxmlformats.org/officeDocument/2006/relationships/customXml" Target="../ink/ink19.xml"/><Relationship Id="rId49" Type="http://schemas.openxmlformats.org/officeDocument/2006/relationships/image" Target="../media/image460.png"/><Relationship Id="rId57" Type="http://schemas.openxmlformats.org/officeDocument/2006/relationships/image" Target="../media/image500.png"/><Relationship Id="rId31" Type="http://schemas.openxmlformats.org/officeDocument/2006/relationships/image" Target="../media/image370.png"/><Relationship Id="rId44" Type="http://schemas.openxmlformats.org/officeDocument/2006/relationships/customXml" Target="../ink/ink23.xml"/><Relationship Id="rId52" Type="http://schemas.openxmlformats.org/officeDocument/2006/relationships/customXml" Target="../ink/ink27.xml"/><Relationship Id="rId60" Type="http://schemas.openxmlformats.org/officeDocument/2006/relationships/customXml" Target="../ink/ink31.xml"/><Relationship Id="rId65" Type="http://schemas.openxmlformats.org/officeDocument/2006/relationships/image" Target="../media/image540.png"/><Relationship Id="rId73" Type="http://schemas.openxmlformats.org/officeDocument/2006/relationships/image" Target="../media/image580.png"/><Relationship Id="rId78" Type="http://schemas.openxmlformats.org/officeDocument/2006/relationships/customXml" Target="../ink/ink40.xml"/><Relationship Id="rId81" Type="http://schemas.openxmlformats.org/officeDocument/2006/relationships/image" Target="../media/image600.png"/><Relationship Id="rId86" Type="http://schemas.openxmlformats.org/officeDocument/2006/relationships/customXml" Target="../ink/ink44.xml"/><Relationship Id="rId99" Type="http://schemas.openxmlformats.org/officeDocument/2006/relationships/image" Target="../media/image610.png"/><Relationship Id="rId101" Type="http://schemas.openxmlformats.org/officeDocument/2006/relationships/image" Target="../media/image720.png"/><Relationship Id="rId4" Type="http://schemas.openxmlformats.org/officeDocument/2006/relationships/customXml" Target="../ink/ink4.xml"/><Relationship Id="rId13" Type="http://schemas.openxmlformats.org/officeDocument/2006/relationships/image" Target="../media/image280.png"/><Relationship Id="rId18" Type="http://schemas.openxmlformats.org/officeDocument/2006/relationships/customXml" Target="../ink/ink10.xml"/><Relationship Id="rId39" Type="http://schemas.openxmlformats.org/officeDocument/2006/relationships/image" Target="../media/image410.png"/><Relationship Id="rId34" Type="http://schemas.openxmlformats.org/officeDocument/2006/relationships/customXml" Target="../ink/ink18.xml"/><Relationship Id="rId50" Type="http://schemas.openxmlformats.org/officeDocument/2006/relationships/customXml" Target="../ink/ink26.xml"/><Relationship Id="rId55" Type="http://schemas.openxmlformats.org/officeDocument/2006/relationships/image" Target="../media/image490.png"/><Relationship Id="rId76" Type="http://schemas.openxmlformats.org/officeDocument/2006/relationships/customXml" Target="../ink/ink39.xml"/><Relationship Id="rId97" Type="http://schemas.openxmlformats.org/officeDocument/2006/relationships/image" Target="../media/image700.png"/><Relationship Id="rId7" Type="http://schemas.openxmlformats.org/officeDocument/2006/relationships/image" Target="../media/image240.png"/><Relationship Id="rId71" Type="http://schemas.openxmlformats.org/officeDocument/2006/relationships/image" Target="../media/image570.png"/><Relationship Id="rId2" Type="http://schemas.openxmlformats.org/officeDocument/2006/relationships/notesSlide" Target="../notesSlides/notesSlide99.xml"/><Relationship Id="rId29" Type="http://schemas.openxmlformats.org/officeDocument/2006/relationships/image" Target="../media/image360.png"/><Relationship Id="rId24" Type="http://schemas.openxmlformats.org/officeDocument/2006/relationships/customXml" Target="../ink/ink13.xml"/><Relationship Id="rId40" Type="http://schemas.openxmlformats.org/officeDocument/2006/relationships/customXml" Target="../ink/ink21.xml"/><Relationship Id="rId45" Type="http://schemas.openxmlformats.org/officeDocument/2006/relationships/image" Target="../media/image440.png"/><Relationship Id="rId66" Type="http://schemas.openxmlformats.org/officeDocument/2006/relationships/customXml" Target="../ink/ink34.xml"/><Relationship Id="rId87" Type="http://schemas.openxmlformats.org/officeDocument/2006/relationships/image" Target="../media/image650.png"/><Relationship Id="rId61" Type="http://schemas.openxmlformats.org/officeDocument/2006/relationships/image" Target="../media/image520.png"/><Relationship Id="rId82" Type="http://schemas.openxmlformats.org/officeDocument/2006/relationships/customXml" Target="../ink/ink42.xml"/><Relationship Id="rId19" Type="http://schemas.openxmlformats.org/officeDocument/2006/relationships/image" Target="../media/image260.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E5E905-D0D5-BFAB-5B89-B22216C937FE}"/>
              </a:ext>
            </a:extLst>
          </p:cNvPr>
          <p:cNvPicPr>
            <a:picLocks noChangeAspect="1"/>
          </p:cNvPicPr>
          <p:nvPr/>
        </p:nvPicPr>
        <p:blipFill>
          <a:blip r:embed="rId3"/>
          <a:stretch>
            <a:fillRect/>
          </a:stretch>
        </p:blipFill>
        <p:spPr>
          <a:xfrm>
            <a:off x="1161931" y="0"/>
            <a:ext cx="9868137" cy="6858000"/>
          </a:xfrm>
          <a:prstGeom prst="rect">
            <a:avLst/>
          </a:prstGeom>
        </p:spPr>
      </p:pic>
      <p:graphicFrame>
        <p:nvGraphicFramePr>
          <p:cNvPr id="2" name="Object 1">
            <a:extLst>
              <a:ext uri="{FF2B5EF4-FFF2-40B4-BE49-F238E27FC236}">
                <a16:creationId xmlns:a16="http://schemas.microsoft.com/office/drawing/2014/main" id="{1284928A-7526-3F8F-7BB6-56408A6BD5A3}"/>
              </a:ext>
            </a:extLst>
          </p:cNvPr>
          <p:cNvGraphicFramePr>
            <a:graphicFrameLocks noChangeAspect="1"/>
          </p:cNvGraphicFramePr>
          <p:nvPr>
            <p:extLst>
              <p:ext uri="{D42A27DB-BD31-4B8C-83A1-F6EECF244321}">
                <p14:modId xmlns:p14="http://schemas.microsoft.com/office/powerpoint/2010/main" val="1614076499"/>
              </p:ext>
            </p:extLst>
          </p:nvPr>
        </p:nvGraphicFramePr>
        <p:xfrm>
          <a:off x="2028825" y="714375"/>
          <a:ext cx="8135938" cy="5427663"/>
        </p:xfrm>
        <a:graphic>
          <a:graphicData uri="http://schemas.openxmlformats.org/presentationml/2006/ole">
            <mc:AlternateContent xmlns:mc="http://schemas.openxmlformats.org/markup-compatibility/2006">
              <mc:Choice xmlns:v="urn:schemas-microsoft-com:vml" Requires="v">
                <p:oleObj name="Macro-Enabled Template" r:id="rId4" imgW="8135626" imgH="5427943" progId="Word.DocumentMacroEnabled.12">
                  <p:embed/>
                </p:oleObj>
              </mc:Choice>
              <mc:Fallback>
                <p:oleObj name="Macro-Enabled Template" r:id="rId4" imgW="8135626" imgH="5427943" progId="Word.DocumentMacroEnabled.12">
                  <p:embed/>
                  <p:pic>
                    <p:nvPicPr>
                      <p:cNvPr id="0" name=""/>
                      <p:cNvPicPr/>
                      <p:nvPr/>
                    </p:nvPicPr>
                    <p:blipFill>
                      <a:blip r:embed="rId5"/>
                      <a:stretch>
                        <a:fillRect/>
                      </a:stretch>
                    </p:blipFill>
                    <p:spPr>
                      <a:xfrm>
                        <a:off x="2028825" y="714375"/>
                        <a:ext cx="8135938" cy="5427663"/>
                      </a:xfrm>
                      <a:prstGeom prst="rect">
                        <a:avLst/>
                      </a:prstGeom>
                    </p:spPr>
                  </p:pic>
                </p:oleObj>
              </mc:Fallback>
            </mc:AlternateContent>
          </a:graphicData>
        </a:graphic>
      </p:graphicFrame>
    </p:spTree>
    <p:extLst>
      <p:ext uri="{BB962C8B-B14F-4D97-AF65-F5344CB8AC3E}">
        <p14:creationId xmlns:p14="http://schemas.microsoft.com/office/powerpoint/2010/main" val="3417577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F5B5F7-C9D7-B985-1F78-3476B51E9EDB}"/>
              </a:ext>
            </a:extLst>
          </p:cNvPr>
          <p:cNvSpPr txBox="1"/>
          <p:nvPr/>
        </p:nvSpPr>
        <p:spPr>
          <a:xfrm>
            <a:off x="1133183" y="465615"/>
            <a:ext cx="9233757" cy="1569660"/>
          </a:xfrm>
          <a:prstGeom prst="rect">
            <a:avLst/>
          </a:prstGeom>
          <a:noFill/>
        </p:spPr>
        <p:txBody>
          <a:bodyPr wrap="square" rtlCol="0">
            <a:spAutoFit/>
          </a:bodyPr>
          <a:lstStyle/>
          <a:p>
            <a:pPr algn="ctr"/>
            <a:r>
              <a:rPr lang="en-IE" sz="4800" b="1" dirty="0"/>
              <a:t>New Research</a:t>
            </a:r>
          </a:p>
          <a:p>
            <a:pPr algn="ctr"/>
            <a:r>
              <a:rPr lang="en-IE" sz="4800" b="1" dirty="0"/>
              <a:t> on</a:t>
            </a:r>
          </a:p>
        </p:txBody>
      </p:sp>
      <p:sp>
        <p:nvSpPr>
          <p:cNvPr id="3" name="TextBox 2">
            <a:extLst>
              <a:ext uri="{FF2B5EF4-FFF2-40B4-BE49-F238E27FC236}">
                <a16:creationId xmlns:a16="http://schemas.microsoft.com/office/drawing/2014/main" id="{CC6A6CF1-AF42-66B9-E647-ECFB19D02EF6}"/>
              </a:ext>
            </a:extLst>
          </p:cNvPr>
          <p:cNvSpPr txBox="1"/>
          <p:nvPr/>
        </p:nvSpPr>
        <p:spPr>
          <a:xfrm>
            <a:off x="1077085" y="1929774"/>
            <a:ext cx="9514247" cy="1569660"/>
          </a:xfrm>
          <a:prstGeom prst="rect">
            <a:avLst/>
          </a:prstGeom>
          <a:noFill/>
        </p:spPr>
        <p:txBody>
          <a:bodyPr wrap="square" rtlCol="0">
            <a:spAutoFit/>
          </a:bodyPr>
          <a:lstStyle/>
          <a:p>
            <a:pPr algn="ctr"/>
            <a:r>
              <a:rPr lang="en-IE" sz="4800" b="1" dirty="0"/>
              <a:t>Saint Carthage/</a:t>
            </a:r>
            <a:r>
              <a:rPr lang="en-IE" sz="4800" b="1" dirty="0" err="1"/>
              <a:t>Mochuda</a:t>
            </a:r>
            <a:endParaRPr lang="en-IE" sz="4800" b="1" dirty="0"/>
          </a:p>
          <a:p>
            <a:pPr algn="ctr"/>
            <a:r>
              <a:rPr lang="en-IE" sz="4800" b="1" dirty="0"/>
              <a:t>at</a:t>
            </a:r>
          </a:p>
        </p:txBody>
      </p:sp>
      <p:sp>
        <p:nvSpPr>
          <p:cNvPr id="4" name="TextBox 3">
            <a:extLst>
              <a:ext uri="{FF2B5EF4-FFF2-40B4-BE49-F238E27FC236}">
                <a16:creationId xmlns:a16="http://schemas.microsoft.com/office/drawing/2014/main" id="{7EDB0325-0E00-B9DD-38AC-3B8E854C41BB}"/>
              </a:ext>
            </a:extLst>
          </p:cNvPr>
          <p:cNvSpPr txBox="1"/>
          <p:nvPr/>
        </p:nvSpPr>
        <p:spPr>
          <a:xfrm>
            <a:off x="1600668" y="3499434"/>
            <a:ext cx="8616677" cy="2308324"/>
          </a:xfrm>
          <a:prstGeom prst="rect">
            <a:avLst/>
          </a:prstGeom>
          <a:noFill/>
        </p:spPr>
        <p:txBody>
          <a:bodyPr wrap="square" rtlCol="0">
            <a:spAutoFit/>
          </a:bodyPr>
          <a:lstStyle/>
          <a:p>
            <a:pPr algn="ctr"/>
            <a:r>
              <a:rPr lang="en-IE" sz="4800" b="1" dirty="0"/>
              <a:t>“</a:t>
            </a:r>
            <a:r>
              <a:rPr lang="en-IE" sz="4800" b="1" dirty="0" err="1"/>
              <a:t>Churchlands</a:t>
            </a:r>
            <a:r>
              <a:rPr lang="en-IE" sz="4800" b="1" dirty="0"/>
              <a:t>” Rahan Demesne</a:t>
            </a:r>
          </a:p>
          <a:p>
            <a:pPr algn="ctr"/>
            <a:r>
              <a:rPr lang="en-IE" sz="4800" b="1" dirty="0"/>
              <a:t>and</a:t>
            </a:r>
          </a:p>
          <a:p>
            <a:pPr algn="ctr"/>
            <a:r>
              <a:rPr lang="en-IE" sz="4800" b="1" dirty="0"/>
              <a:t>“The Island”, Rahan.</a:t>
            </a:r>
          </a:p>
        </p:txBody>
      </p:sp>
    </p:spTree>
    <p:extLst>
      <p:ext uri="{BB962C8B-B14F-4D97-AF65-F5344CB8AC3E}">
        <p14:creationId xmlns:p14="http://schemas.microsoft.com/office/powerpoint/2010/main" val="2833618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5F941F-628E-48BF-39B1-4AF96D6BA251}"/>
              </a:ext>
            </a:extLst>
          </p:cNvPr>
          <p:cNvSpPr txBox="1"/>
          <p:nvPr/>
        </p:nvSpPr>
        <p:spPr>
          <a:xfrm>
            <a:off x="3019246" y="477328"/>
            <a:ext cx="4802038" cy="369332"/>
          </a:xfrm>
          <a:prstGeom prst="rect">
            <a:avLst/>
          </a:prstGeom>
          <a:noFill/>
        </p:spPr>
        <p:txBody>
          <a:bodyPr wrap="square" rtlCol="0">
            <a:spAutoFit/>
          </a:bodyPr>
          <a:lstStyle/>
          <a:p>
            <a:r>
              <a:rPr lang="en-IE" dirty="0"/>
              <a:t>Kilpatrick image CH</a:t>
            </a:r>
          </a:p>
        </p:txBody>
      </p:sp>
      <p:pic>
        <p:nvPicPr>
          <p:cNvPr id="6" name="Picture 5" descr="Map&#10;&#10;Description automatically generated">
            <a:extLst>
              <a:ext uri="{FF2B5EF4-FFF2-40B4-BE49-F238E27FC236}">
                <a16:creationId xmlns:a16="http://schemas.microsoft.com/office/drawing/2014/main" id="{C7B44A57-BD0C-26DA-7837-F459B12B2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917029" y="294772"/>
            <a:ext cx="8114533" cy="6085899"/>
          </a:xfrm>
          <a:prstGeom prst="rect">
            <a:avLst/>
          </a:prstGeom>
        </p:spPr>
      </p:pic>
    </p:spTree>
    <p:extLst>
      <p:ext uri="{BB962C8B-B14F-4D97-AF65-F5344CB8AC3E}">
        <p14:creationId xmlns:p14="http://schemas.microsoft.com/office/powerpoint/2010/main" val="1569992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D52375-4A00-E2D5-5386-0F1B0C125ABC}"/>
              </a:ext>
            </a:extLst>
          </p:cNvPr>
          <p:cNvPicPr>
            <a:picLocks noChangeAspect="1"/>
          </p:cNvPicPr>
          <p:nvPr/>
        </p:nvPicPr>
        <p:blipFill>
          <a:blip r:embed="rId3"/>
          <a:stretch>
            <a:fillRect/>
          </a:stretch>
        </p:blipFill>
        <p:spPr>
          <a:xfrm>
            <a:off x="2208908" y="0"/>
            <a:ext cx="8421129" cy="6683657"/>
          </a:xfrm>
          <a:prstGeom prst="rect">
            <a:avLst/>
          </a:prstGeom>
        </p:spPr>
      </p:pic>
    </p:spTree>
    <p:extLst>
      <p:ext uri="{BB962C8B-B14F-4D97-AF65-F5344CB8AC3E}">
        <p14:creationId xmlns:p14="http://schemas.microsoft.com/office/powerpoint/2010/main" val="262238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D52375-4A00-E2D5-5386-0F1B0C125ABC}"/>
              </a:ext>
            </a:extLst>
          </p:cNvPr>
          <p:cNvPicPr>
            <a:picLocks noChangeAspect="1"/>
          </p:cNvPicPr>
          <p:nvPr/>
        </p:nvPicPr>
        <p:blipFill>
          <a:blip r:embed="rId3"/>
          <a:stretch>
            <a:fillRect/>
          </a:stretch>
        </p:blipFill>
        <p:spPr>
          <a:xfrm>
            <a:off x="2168968" y="0"/>
            <a:ext cx="8453489" cy="6709340"/>
          </a:xfrm>
          <a:prstGeom prst="rect">
            <a:avLst/>
          </a:prstGeom>
        </p:spPr>
      </p:pic>
    </p:spTree>
    <p:extLst>
      <p:ext uri="{BB962C8B-B14F-4D97-AF65-F5344CB8AC3E}">
        <p14:creationId xmlns:p14="http://schemas.microsoft.com/office/powerpoint/2010/main" val="1823966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D52375-4A00-E2D5-5386-0F1B0C125ABC}"/>
              </a:ext>
            </a:extLst>
          </p:cNvPr>
          <p:cNvPicPr>
            <a:picLocks noChangeAspect="1"/>
          </p:cNvPicPr>
          <p:nvPr/>
        </p:nvPicPr>
        <p:blipFill>
          <a:blip r:embed="rId3"/>
          <a:stretch>
            <a:fillRect/>
          </a:stretch>
        </p:blipFill>
        <p:spPr>
          <a:xfrm>
            <a:off x="1883219" y="0"/>
            <a:ext cx="7860856" cy="6238981"/>
          </a:xfrm>
          <a:prstGeom prst="rect">
            <a:avLst/>
          </a:prstGeom>
        </p:spPr>
      </p:pic>
    </p:spTree>
    <p:extLst>
      <p:ext uri="{BB962C8B-B14F-4D97-AF65-F5344CB8AC3E}">
        <p14:creationId xmlns:p14="http://schemas.microsoft.com/office/powerpoint/2010/main" val="1767530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ield with trees in the background&#10;&#10;Description automatically generated">
            <a:extLst>
              <a:ext uri="{FF2B5EF4-FFF2-40B4-BE49-F238E27FC236}">
                <a16:creationId xmlns:a16="http://schemas.microsoft.com/office/drawing/2014/main" id="{72204A4F-9653-03D7-8275-7E97A0DEC8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164984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ad with trees and blue sky&#10;&#10;Description automatically generated">
            <a:extLst>
              <a:ext uri="{FF2B5EF4-FFF2-40B4-BE49-F238E27FC236}">
                <a16:creationId xmlns:a16="http://schemas.microsoft.com/office/drawing/2014/main" id="{6F48947A-BEBA-799D-21E7-42DDC75DE7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524000" y="0"/>
            <a:ext cx="9144000" cy="6858000"/>
          </a:xfrm>
          <a:prstGeom prst="rect">
            <a:avLst/>
          </a:prstGeom>
        </p:spPr>
      </p:pic>
    </p:spTree>
    <p:extLst>
      <p:ext uri="{BB962C8B-B14F-4D97-AF65-F5344CB8AC3E}">
        <p14:creationId xmlns:p14="http://schemas.microsoft.com/office/powerpoint/2010/main" val="392641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2C1F6A-8D17-1D18-61B0-88A19FAB65AB}"/>
              </a:ext>
            </a:extLst>
          </p:cNvPr>
          <p:cNvPicPr>
            <a:picLocks noChangeAspect="1"/>
          </p:cNvPicPr>
          <p:nvPr/>
        </p:nvPicPr>
        <p:blipFill>
          <a:blip r:embed="rId3"/>
          <a:stretch>
            <a:fillRect/>
          </a:stretch>
        </p:blipFill>
        <p:spPr>
          <a:xfrm>
            <a:off x="1797367" y="563245"/>
            <a:ext cx="8597265" cy="5731510"/>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F8AA6DDA-2B62-B6CF-C484-E6133AB1077A}"/>
                  </a:ext>
                </a:extLst>
              </p14:cNvPr>
              <p14:cNvContentPartPr/>
              <p14:nvPr/>
            </p14:nvContentPartPr>
            <p14:xfrm>
              <a:off x="5530323" y="4996449"/>
              <a:ext cx="1349640" cy="1006200"/>
            </p14:xfrm>
          </p:contentPart>
        </mc:Choice>
        <mc:Fallback xmlns="">
          <p:pic>
            <p:nvPicPr>
              <p:cNvPr id="3" name="Ink 2">
                <a:extLst>
                  <a:ext uri="{FF2B5EF4-FFF2-40B4-BE49-F238E27FC236}">
                    <a16:creationId xmlns:a16="http://schemas.microsoft.com/office/drawing/2014/main" id="{F8AA6DDA-2B62-B6CF-C484-E6133AB1077A}"/>
                  </a:ext>
                </a:extLst>
              </p:cNvPr>
              <p:cNvPicPr/>
              <p:nvPr/>
            </p:nvPicPr>
            <p:blipFill>
              <a:blip r:embed="rId5"/>
              <a:stretch>
                <a:fillRect/>
              </a:stretch>
            </p:blipFill>
            <p:spPr>
              <a:xfrm>
                <a:off x="5467683" y="4933449"/>
                <a:ext cx="1475280" cy="1131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7C7E4130-C9AD-C894-AF92-6F950002F9CF}"/>
                  </a:ext>
                </a:extLst>
              </p14:cNvPr>
              <p14:cNvContentPartPr/>
              <p14:nvPr/>
            </p14:nvContentPartPr>
            <p14:xfrm>
              <a:off x="5631601" y="5171915"/>
              <a:ext cx="210960" cy="65160"/>
            </p14:xfrm>
          </p:contentPart>
        </mc:Choice>
        <mc:Fallback xmlns="">
          <p:pic>
            <p:nvPicPr>
              <p:cNvPr id="4" name="Ink 3">
                <a:extLst>
                  <a:ext uri="{FF2B5EF4-FFF2-40B4-BE49-F238E27FC236}">
                    <a16:creationId xmlns:a16="http://schemas.microsoft.com/office/drawing/2014/main" id="{7C7E4130-C9AD-C894-AF92-6F950002F9CF}"/>
                  </a:ext>
                </a:extLst>
              </p:cNvPr>
              <p:cNvPicPr/>
              <p:nvPr/>
            </p:nvPicPr>
            <p:blipFill>
              <a:blip r:embed="rId7"/>
              <a:stretch>
                <a:fillRect/>
              </a:stretch>
            </p:blipFill>
            <p:spPr>
              <a:xfrm>
                <a:off x="5568961" y="5109275"/>
                <a:ext cx="336600" cy="190800"/>
              </a:xfrm>
              <a:prstGeom prst="rect">
                <a:avLst/>
              </a:prstGeom>
            </p:spPr>
          </p:pic>
        </mc:Fallback>
      </mc:AlternateContent>
    </p:spTree>
    <p:extLst>
      <p:ext uri="{BB962C8B-B14F-4D97-AF65-F5344CB8AC3E}">
        <p14:creationId xmlns:p14="http://schemas.microsoft.com/office/powerpoint/2010/main" val="3214566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FA723F-C41D-DC5B-270C-CA7FFB600919}"/>
              </a:ext>
            </a:extLst>
          </p:cNvPr>
          <p:cNvSpPr txBox="1"/>
          <p:nvPr/>
        </p:nvSpPr>
        <p:spPr>
          <a:xfrm>
            <a:off x="1138793" y="5570547"/>
            <a:ext cx="7926670" cy="369332"/>
          </a:xfrm>
          <a:prstGeom prst="rect">
            <a:avLst/>
          </a:prstGeom>
          <a:noFill/>
        </p:spPr>
        <p:txBody>
          <a:bodyPr wrap="square" rtlCol="0">
            <a:spAutoFit/>
          </a:bodyPr>
          <a:lstStyle/>
          <a:p>
            <a:r>
              <a:rPr lang="en-IE" dirty="0"/>
              <a:t>f</a:t>
            </a:r>
          </a:p>
        </p:txBody>
      </p:sp>
      <p:pic>
        <p:nvPicPr>
          <p:cNvPr id="8" name="Picture 7">
            <a:extLst>
              <a:ext uri="{FF2B5EF4-FFF2-40B4-BE49-F238E27FC236}">
                <a16:creationId xmlns:a16="http://schemas.microsoft.com/office/drawing/2014/main" id="{574476CC-9682-66E3-78D1-4E9B49842DFB}"/>
              </a:ext>
            </a:extLst>
          </p:cNvPr>
          <p:cNvPicPr>
            <a:picLocks noChangeAspect="1"/>
          </p:cNvPicPr>
          <p:nvPr/>
        </p:nvPicPr>
        <p:blipFill>
          <a:blip r:embed="rId3"/>
          <a:stretch>
            <a:fillRect/>
          </a:stretch>
        </p:blipFill>
        <p:spPr>
          <a:xfrm>
            <a:off x="-67318" y="339261"/>
            <a:ext cx="12192000" cy="2691954"/>
          </a:xfrm>
          <a:prstGeom prst="rect">
            <a:avLst/>
          </a:prstGeom>
        </p:spPr>
      </p:pic>
      <p:pic>
        <p:nvPicPr>
          <p:cNvPr id="10" name="Picture 9" descr="An aerial view of a green field&#10;&#10;Description automatically generated">
            <a:extLst>
              <a:ext uri="{FF2B5EF4-FFF2-40B4-BE49-F238E27FC236}">
                <a16:creationId xmlns:a16="http://schemas.microsoft.com/office/drawing/2014/main" id="{708BA7B2-6110-7D70-1955-9C2E809103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05034"/>
            <a:ext cx="4426145" cy="3319609"/>
          </a:xfrm>
          <a:prstGeom prst="rect">
            <a:avLst/>
          </a:prstGeom>
        </p:spPr>
      </p:pic>
      <p:sp>
        <p:nvSpPr>
          <p:cNvPr id="16" name="TextBox 15">
            <a:extLst>
              <a:ext uri="{FF2B5EF4-FFF2-40B4-BE49-F238E27FC236}">
                <a16:creationId xmlns:a16="http://schemas.microsoft.com/office/drawing/2014/main" id="{CF0B19AE-C50F-248D-D89D-5B1BCA155D1C}"/>
              </a:ext>
            </a:extLst>
          </p:cNvPr>
          <p:cNvSpPr txBox="1"/>
          <p:nvPr/>
        </p:nvSpPr>
        <p:spPr>
          <a:xfrm>
            <a:off x="5564937" y="3117656"/>
            <a:ext cx="4789991" cy="3416320"/>
          </a:xfrm>
          <a:prstGeom prst="rect">
            <a:avLst/>
          </a:prstGeom>
          <a:noFill/>
        </p:spPr>
        <p:txBody>
          <a:bodyPr wrap="square" rtlCol="0">
            <a:spAutoFit/>
          </a:bodyPr>
          <a:lstStyle/>
          <a:p>
            <a:r>
              <a:rPr lang="en-IE" dirty="0" err="1"/>
              <a:t>Xdssdsdds</a:t>
            </a:r>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a:p>
            <a:endParaRPr lang="en-IE" dirty="0"/>
          </a:p>
        </p:txBody>
      </p:sp>
      <p:pic>
        <p:nvPicPr>
          <p:cNvPr id="2" name="Picture 1" descr="A drawing of a cemetery&#10;&#10;Description automatically generated">
            <a:extLst>
              <a:ext uri="{FF2B5EF4-FFF2-40B4-BE49-F238E27FC236}">
                <a16:creationId xmlns:a16="http://schemas.microsoft.com/office/drawing/2014/main" id="{8ADFD893-CD6F-DEF4-4208-E78129F936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5425" y="3090975"/>
            <a:ext cx="4739503" cy="3333668"/>
          </a:xfrm>
          <a:prstGeom prst="rect">
            <a:avLst/>
          </a:prstGeom>
        </p:spPr>
      </p:pic>
    </p:spTree>
    <p:extLst>
      <p:ext uri="{BB962C8B-B14F-4D97-AF65-F5344CB8AC3E}">
        <p14:creationId xmlns:p14="http://schemas.microsoft.com/office/powerpoint/2010/main" val="1378787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one structure in a field&#10;&#10;Description automatically generated">
            <a:extLst>
              <a:ext uri="{FF2B5EF4-FFF2-40B4-BE49-F238E27FC236}">
                <a16:creationId xmlns:a16="http://schemas.microsoft.com/office/drawing/2014/main" id="{8E398D92-E15A-F01C-F881-2F7D9F78C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296939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field with trees and a reflection of a water&#10;&#10;Description automatically generated">
            <a:extLst>
              <a:ext uri="{FF2B5EF4-FFF2-40B4-BE49-F238E27FC236}">
                <a16:creationId xmlns:a16="http://schemas.microsoft.com/office/drawing/2014/main" id="{C13085A9-9B15-830A-EF2C-104256DC60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524000" y="0"/>
            <a:ext cx="9144000" cy="6858000"/>
          </a:xfrm>
          <a:prstGeom prst="rect">
            <a:avLst/>
          </a:prstGeom>
        </p:spPr>
      </p:pic>
    </p:spTree>
    <p:extLst>
      <p:ext uri="{BB962C8B-B14F-4D97-AF65-F5344CB8AC3E}">
        <p14:creationId xmlns:p14="http://schemas.microsoft.com/office/powerpoint/2010/main" val="868703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D52375-4A00-E2D5-5386-0F1B0C125ABC}"/>
              </a:ext>
            </a:extLst>
          </p:cNvPr>
          <p:cNvPicPr>
            <a:picLocks noChangeAspect="1"/>
          </p:cNvPicPr>
          <p:nvPr/>
        </p:nvPicPr>
        <p:blipFill>
          <a:blip r:embed="rId3"/>
          <a:stretch>
            <a:fillRect/>
          </a:stretch>
        </p:blipFill>
        <p:spPr>
          <a:xfrm>
            <a:off x="2168968" y="0"/>
            <a:ext cx="8453489" cy="6709340"/>
          </a:xfrm>
          <a:prstGeom prst="rect">
            <a:avLst/>
          </a:prstGeom>
        </p:spPr>
      </p:pic>
    </p:spTree>
    <p:extLst>
      <p:ext uri="{BB962C8B-B14F-4D97-AF65-F5344CB8AC3E}">
        <p14:creationId xmlns:p14="http://schemas.microsoft.com/office/powerpoint/2010/main" val="3776731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D52375-4A00-E2D5-5386-0F1B0C125ABC}"/>
              </a:ext>
            </a:extLst>
          </p:cNvPr>
          <p:cNvPicPr>
            <a:picLocks noChangeAspect="1"/>
          </p:cNvPicPr>
          <p:nvPr/>
        </p:nvPicPr>
        <p:blipFill>
          <a:blip r:embed="rId3"/>
          <a:stretch>
            <a:fillRect/>
          </a:stretch>
        </p:blipFill>
        <p:spPr>
          <a:xfrm>
            <a:off x="3283394" y="-137160"/>
            <a:ext cx="8175181" cy="6488454"/>
          </a:xfrm>
          <a:prstGeom prst="rect">
            <a:avLst/>
          </a:prstGeom>
        </p:spPr>
      </p:pic>
    </p:spTree>
    <p:extLst>
      <p:ext uri="{BB962C8B-B14F-4D97-AF65-F5344CB8AC3E}">
        <p14:creationId xmlns:p14="http://schemas.microsoft.com/office/powerpoint/2010/main" val="2063257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D52375-4A00-E2D5-5386-0F1B0C125ABC}"/>
              </a:ext>
            </a:extLst>
          </p:cNvPr>
          <p:cNvPicPr>
            <a:picLocks noChangeAspect="1"/>
          </p:cNvPicPr>
          <p:nvPr/>
        </p:nvPicPr>
        <p:blipFill>
          <a:blip r:embed="rId3"/>
          <a:stretch>
            <a:fillRect/>
          </a:stretch>
        </p:blipFill>
        <p:spPr>
          <a:xfrm>
            <a:off x="2168968" y="0"/>
            <a:ext cx="8453489" cy="6709340"/>
          </a:xfrm>
          <a:prstGeom prst="rect">
            <a:avLst/>
          </a:prstGeom>
        </p:spPr>
      </p:pic>
    </p:spTree>
    <p:extLst>
      <p:ext uri="{BB962C8B-B14F-4D97-AF65-F5344CB8AC3E}">
        <p14:creationId xmlns:p14="http://schemas.microsoft.com/office/powerpoint/2010/main" val="379940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B78B4AA9-09A1-5717-67D8-AE4966674343}"/>
              </a:ext>
            </a:extLst>
          </p:cNvPr>
          <p:cNvGraphicFramePr>
            <a:graphicFrameLocks noChangeAspect="1"/>
          </p:cNvGraphicFramePr>
          <p:nvPr/>
        </p:nvGraphicFramePr>
        <p:xfrm>
          <a:off x="937406" y="872991"/>
          <a:ext cx="4175184" cy="5900795"/>
        </p:xfrm>
        <a:graphic>
          <a:graphicData uri="http://schemas.openxmlformats.org/presentationml/2006/ole">
            <mc:AlternateContent xmlns:mc="http://schemas.openxmlformats.org/markup-compatibility/2006">
              <mc:Choice xmlns:v="urn:schemas-microsoft-com:vml" Requires="v">
                <p:oleObj name="Acrobat Document" r:id="rId3" imgW="2004646" imgH="2833504" progId="Acrobat.Document.DC">
                  <p:embed/>
                </p:oleObj>
              </mc:Choice>
              <mc:Fallback>
                <p:oleObj name="Acrobat Document" r:id="rId3" imgW="2004646" imgH="2833504" progId="Acrobat.Document.DC">
                  <p:embed/>
                  <p:pic>
                    <p:nvPicPr>
                      <p:cNvPr id="4" name="Object 3">
                        <a:extLst>
                          <a:ext uri="{FF2B5EF4-FFF2-40B4-BE49-F238E27FC236}">
                            <a16:creationId xmlns:a16="http://schemas.microsoft.com/office/drawing/2014/main" id="{B78B4AA9-09A1-5717-67D8-AE4966674343}"/>
                          </a:ext>
                        </a:extLst>
                      </p:cNvPr>
                      <p:cNvPicPr/>
                      <p:nvPr/>
                    </p:nvPicPr>
                    <p:blipFill>
                      <a:blip r:embed="rId4"/>
                      <a:stretch>
                        <a:fillRect/>
                      </a:stretch>
                    </p:blipFill>
                    <p:spPr>
                      <a:xfrm>
                        <a:off x="937406" y="872991"/>
                        <a:ext cx="4175184" cy="590079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74C7175D-A0CD-ED9E-40ED-A9EE2CAD524D}"/>
              </a:ext>
            </a:extLst>
          </p:cNvPr>
          <p:cNvSpPr txBox="1"/>
          <p:nvPr/>
        </p:nvSpPr>
        <p:spPr>
          <a:xfrm>
            <a:off x="6826370" y="828136"/>
            <a:ext cx="2122098" cy="369332"/>
          </a:xfrm>
          <a:prstGeom prst="rect">
            <a:avLst/>
          </a:prstGeom>
          <a:noFill/>
        </p:spPr>
        <p:txBody>
          <a:bodyPr wrap="square" rtlCol="0">
            <a:spAutoFit/>
          </a:bodyPr>
          <a:lstStyle/>
          <a:p>
            <a:endParaRPr lang="en-IE" dirty="0"/>
          </a:p>
        </p:txBody>
      </p:sp>
      <p:graphicFrame>
        <p:nvGraphicFramePr>
          <p:cNvPr id="8" name="Object 7">
            <a:extLst>
              <a:ext uri="{FF2B5EF4-FFF2-40B4-BE49-F238E27FC236}">
                <a16:creationId xmlns:a16="http://schemas.microsoft.com/office/drawing/2014/main" id="{49AAD581-D701-DAAA-6A49-25FCA2EC1631}"/>
              </a:ext>
            </a:extLst>
          </p:cNvPr>
          <p:cNvGraphicFramePr>
            <a:graphicFrameLocks noChangeAspect="1"/>
          </p:cNvGraphicFramePr>
          <p:nvPr/>
        </p:nvGraphicFramePr>
        <p:xfrm>
          <a:off x="7274943" y="756596"/>
          <a:ext cx="4257541" cy="6017190"/>
        </p:xfrm>
        <a:graphic>
          <a:graphicData uri="http://schemas.openxmlformats.org/presentationml/2006/ole">
            <mc:AlternateContent xmlns:mc="http://schemas.openxmlformats.org/markup-compatibility/2006">
              <mc:Choice xmlns:v="urn:schemas-microsoft-com:vml" Requires="v">
                <p:oleObj name="Acrobat Document" r:id="rId5" imgW="2004840" imgH="2833560" progId="Acrobat.Document.DC">
                  <p:embed/>
                </p:oleObj>
              </mc:Choice>
              <mc:Fallback>
                <p:oleObj name="Acrobat Document" r:id="rId5" imgW="2004840" imgH="2833560" progId="Acrobat.Document.DC">
                  <p:embed/>
                  <p:pic>
                    <p:nvPicPr>
                      <p:cNvPr id="8" name="Object 7">
                        <a:extLst>
                          <a:ext uri="{FF2B5EF4-FFF2-40B4-BE49-F238E27FC236}">
                            <a16:creationId xmlns:a16="http://schemas.microsoft.com/office/drawing/2014/main" id="{49AAD581-D701-DAAA-6A49-25FCA2EC1631}"/>
                          </a:ext>
                        </a:extLst>
                      </p:cNvPr>
                      <p:cNvPicPr/>
                      <p:nvPr/>
                    </p:nvPicPr>
                    <p:blipFill>
                      <a:blip r:embed="rId6"/>
                      <a:stretch>
                        <a:fillRect/>
                      </a:stretch>
                    </p:blipFill>
                    <p:spPr>
                      <a:xfrm>
                        <a:off x="7274943" y="756596"/>
                        <a:ext cx="4257541" cy="6017190"/>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BB52421C-4FDA-7003-2CF8-77BAC62444B3}"/>
              </a:ext>
            </a:extLst>
          </p:cNvPr>
          <p:cNvSpPr txBox="1"/>
          <p:nvPr/>
        </p:nvSpPr>
        <p:spPr>
          <a:xfrm>
            <a:off x="3542581" y="181805"/>
            <a:ext cx="7073661" cy="830997"/>
          </a:xfrm>
          <a:prstGeom prst="rect">
            <a:avLst/>
          </a:prstGeom>
          <a:noFill/>
        </p:spPr>
        <p:txBody>
          <a:bodyPr wrap="square" rtlCol="0">
            <a:spAutoFit/>
          </a:bodyPr>
          <a:lstStyle/>
          <a:p>
            <a:pPr lvl="1"/>
            <a:r>
              <a:rPr lang="en-IE" sz="2400" b="1" dirty="0"/>
              <a:t>Shafts of Light  - 2007</a:t>
            </a:r>
          </a:p>
          <a:p>
            <a:pPr lvl="1"/>
            <a:endParaRPr lang="en-IE" sz="2400" b="1" dirty="0">
              <a:highlight>
                <a:srgbClr val="FF0000"/>
              </a:highlight>
            </a:endParaRPr>
          </a:p>
        </p:txBody>
      </p:sp>
    </p:spTree>
    <p:extLst>
      <p:ext uri="{BB962C8B-B14F-4D97-AF65-F5344CB8AC3E}">
        <p14:creationId xmlns:p14="http://schemas.microsoft.com/office/powerpoint/2010/main" val="2164180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building with a black gate&#10;&#10;Description automatically generated">
            <a:extLst>
              <a:ext uri="{FF2B5EF4-FFF2-40B4-BE49-F238E27FC236}">
                <a16:creationId xmlns:a16="http://schemas.microsoft.com/office/drawing/2014/main" id="{D9396ECE-2FFF-1048-B197-717420E092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92853" y="681792"/>
            <a:ext cx="5454337" cy="4090753"/>
          </a:xfrm>
          <a:prstGeom prst="rect">
            <a:avLst/>
          </a:prstGeom>
        </p:spPr>
      </p:pic>
      <p:pic>
        <p:nvPicPr>
          <p:cNvPr id="15" name="Picture 14">
            <a:extLst>
              <a:ext uri="{FF2B5EF4-FFF2-40B4-BE49-F238E27FC236}">
                <a16:creationId xmlns:a16="http://schemas.microsoft.com/office/drawing/2014/main" id="{DD78842F-1779-9739-1D3E-B88C72DC8A05}"/>
              </a:ext>
            </a:extLst>
          </p:cNvPr>
          <p:cNvPicPr>
            <a:picLocks noChangeAspect="1"/>
          </p:cNvPicPr>
          <p:nvPr/>
        </p:nvPicPr>
        <p:blipFill>
          <a:blip r:embed="rId4"/>
          <a:stretch>
            <a:fillRect/>
          </a:stretch>
        </p:blipFill>
        <p:spPr>
          <a:xfrm>
            <a:off x="4513570" y="209863"/>
            <a:ext cx="7590206" cy="5244474"/>
          </a:xfrm>
          <a:prstGeom prst="rect">
            <a:avLst/>
          </a:prstGeom>
        </p:spPr>
      </p:pic>
    </p:spTree>
    <p:extLst>
      <p:ext uri="{BB962C8B-B14F-4D97-AF65-F5344CB8AC3E}">
        <p14:creationId xmlns:p14="http://schemas.microsoft.com/office/powerpoint/2010/main" val="1094657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5052F0A-D3B5-05F0-32B8-32806EC01A8B}"/>
              </a:ext>
            </a:extLst>
          </p:cNvPr>
          <p:cNvPicPr>
            <a:picLocks noChangeAspect="1"/>
          </p:cNvPicPr>
          <p:nvPr/>
        </p:nvPicPr>
        <p:blipFill>
          <a:blip r:embed="rId3"/>
          <a:stretch>
            <a:fillRect/>
          </a:stretch>
        </p:blipFill>
        <p:spPr>
          <a:xfrm>
            <a:off x="2955984" y="859154"/>
            <a:ext cx="7102415" cy="5043707"/>
          </a:xfrm>
          <a:prstGeom prst="rect">
            <a:avLst/>
          </a:prstGeom>
        </p:spPr>
      </p:pic>
      <p:pic>
        <p:nvPicPr>
          <p:cNvPr id="7" name="Picture 6">
            <a:extLst>
              <a:ext uri="{FF2B5EF4-FFF2-40B4-BE49-F238E27FC236}">
                <a16:creationId xmlns:a16="http://schemas.microsoft.com/office/drawing/2014/main" id="{5DBA3CA1-3761-36E3-B031-D2D482434EED}"/>
              </a:ext>
            </a:extLst>
          </p:cNvPr>
          <p:cNvPicPr>
            <a:picLocks noChangeAspect="1"/>
          </p:cNvPicPr>
          <p:nvPr/>
        </p:nvPicPr>
        <p:blipFill>
          <a:blip r:embed="rId4"/>
          <a:stretch>
            <a:fillRect/>
          </a:stretch>
        </p:blipFill>
        <p:spPr>
          <a:xfrm>
            <a:off x="4561845" y="5998846"/>
            <a:ext cx="3476625" cy="638175"/>
          </a:xfrm>
          <a:prstGeom prst="rect">
            <a:avLst/>
          </a:prstGeom>
        </p:spPr>
      </p:pic>
      <p:sp>
        <p:nvSpPr>
          <p:cNvPr id="9" name="TextBox 8">
            <a:extLst>
              <a:ext uri="{FF2B5EF4-FFF2-40B4-BE49-F238E27FC236}">
                <a16:creationId xmlns:a16="http://schemas.microsoft.com/office/drawing/2014/main" id="{27199C7C-A96D-306A-C6F2-76E870497666}"/>
              </a:ext>
            </a:extLst>
          </p:cNvPr>
          <p:cNvSpPr txBox="1"/>
          <p:nvPr/>
        </p:nvSpPr>
        <p:spPr>
          <a:xfrm>
            <a:off x="8200846" y="6133267"/>
            <a:ext cx="652743" cy="369332"/>
          </a:xfrm>
          <a:prstGeom prst="rect">
            <a:avLst/>
          </a:prstGeom>
          <a:noFill/>
        </p:spPr>
        <p:txBody>
          <a:bodyPr wrap="none" rtlCol="0">
            <a:spAutoFit/>
          </a:bodyPr>
          <a:lstStyle/>
          <a:p>
            <a:r>
              <a:rPr lang="en-IE" dirty="0"/>
              <a:t>2007</a:t>
            </a:r>
          </a:p>
        </p:txBody>
      </p:sp>
    </p:spTree>
    <p:extLst>
      <p:ext uri="{BB962C8B-B14F-4D97-AF65-F5344CB8AC3E}">
        <p14:creationId xmlns:p14="http://schemas.microsoft.com/office/powerpoint/2010/main" val="9737569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73CFD-65A2-7948-BE5C-396D156D7FEC}"/>
              </a:ext>
            </a:extLst>
          </p:cNvPr>
          <p:cNvPicPr>
            <a:picLocks noChangeAspect="1"/>
          </p:cNvPicPr>
          <p:nvPr/>
        </p:nvPicPr>
        <p:blipFill>
          <a:blip r:embed="rId3"/>
          <a:stretch>
            <a:fillRect/>
          </a:stretch>
        </p:blipFill>
        <p:spPr>
          <a:xfrm>
            <a:off x="263661" y="-1"/>
            <a:ext cx="11387927" cy="6555971"/>
          </a:xfrm>
          <a:prstGeom prst="rect">
            <a:avLst/>
          </a:prstGeom>
        </p:spPr>
      </p:pic>
      <p:pic>
        <p:nvPicPr>
          <p:cNvPr id="3" name="Picture 2">
            <a:extLst>
              <a:ext uri="{FF2B5EF4-FFF2-40B4-BE49-F238E27FC236}">
                <a16:creationId xmlns:a16="http://schemas.microsoft.com/office/drawing/2014/main" id="{EFF901E6-C201-E367-EDC9-76BA9DA5CFC0}"/>
              </a:ext>
            </a:extLst>
          </p:cNvPr>
          <p:cNvPicPr>
            <a:picLocks noChangeAspect="1"/>
          </p:cNvPicPr>
          <p:nvPr/>
        </p:nvPicPr>
        <p:blipFill>
          <a:blip r:embed="rId4"/>
          <a:stretch>
            <a:fillRect/>
          </a:stretch>
        </p:blipFill>
        <p:spPr>
          <a:xfrm>
            <a:off x="553907" y="4597566"/>
            <a:ext cx="10807433" cy="1826146"/>
          </a:xfrm>
          <a:prstGeom prst="rect">
            <a:avLst/>
          </a:prstGeom>
        </p:spPr>
      </p:pic>
    </p:spTree>
    <p:extLst>
      <p:ext uri="{BB962C8B-B14F-4D97-AF65-F5344CB8AC3E}">
        <p14:creationId xmlns:p14="http://schemas.microsoft.com/office/powerpoint/2010/main" val="2947765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B5C7ED-F268-D5F1-CFAB-E8884A1628FA}"/>
              </a:ext>
            </a:extLst>
          </p:cNvPr>
          <p:cNvPicPr>
            <a:picLocks noChangeAspect="1"/>
          </p:cNvPicPr>
          <p:nvPr/>
        </p:nvPicPr>
        <p:blipFill>
          <a:blip r:embed="rId3"/>
          <a:stretch>
            <a:fillRect/>
          </a:stretch>
        </p:blipFill>
        <p:spPr>
          <a:xfrm>
            <a:off x="524706" y="1274336"/>
            <a:ext cx="10807433" cy="1826146"/>
          </a:xfrm>
          <a:prstGeom prst="rect">
            <a:avLst/>
          </a:prstGeom>
        </p:spPr>
      </p:pic>
    </p:spTree>
    <p:extLst>
      <p:ext uri="{BB962C8B-B14F-4D97-AF65-F5344CB8AC3E}">
        <p14:creationId xmlns:p14="http://schemas.microsoft.com/office/powerpoint/2010/main" val="272097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65C7CF46-107E-419E-41AC-B304B4F6DE5F}"/>
              </a:ext>
            </a:extLst>
          </p:cNvPr>
          <p:cNvSpPr txBox="1"/>
          <p:nvPr/>
        </p:nvSpPr>
        <p:spPr>
          <a:xfrm>
            <a:off x="638355" y="71019"/>
            <a:ext cx="10587487" cy="1015663"/>
          </a:xfrm>
          <a:prstGeom prst="rect">
            <a:avLst/>
          </a:prstGeom>
          <a:noFill/>
        </p:spPr>
        <p:txBody>
          <a:bodyPr wrap="square" rtlCol="0">
            <a:spAutoFit/>
          </a:bodyPr>
          <a:lstStyle/>
          <a:p>
            <a:pPr algn="ctr"/>
            <a:r>
              <a:rPr lang="en-IE" sz="2400" b="1" dirty="0"/>
              <a:t>A Conservation Plan prepared by Howley Hayes Architects</a:t>
            </a:r>
          </a:p>
          <a:p>
            <a:pPr algn="ctr"/>
            <a:r>
              <a:rPr lang="en-IE" dirty="0"/>
              <a:t>(A copy of this plan can be downloaded for free at</a:t>
            </a:r>
          </a:p>
          <a:p>
            <a:pPr algn="ctr"/>
            <a:r>
              <a:rPr lang="en-IE" dirty="0">
                <a:solidFill>
                  <a:schemeClr val="accent1">
                    <a:lumMod val="60000"/>
                    <a:lumOff val="40000"/>
                  </a:schemeClr>
                </a:solidFill>
                <a:highlight>
                  <a:srgbClr val="FFFF00"/>
                </a:highlight>
              </a:rPr>
              <a:t>https://www.offaly.ie/eng/Services/Heritage/Documents/Rahan_Conservation_Plan.pdf</a:t>
            </a:r>
            <a:r>
              <a:rPr lang="en-IE" dirty="0">
                <a:highlight>
                  <a:srgbClr val="FFFF00"/>
                </a:highlight>
              </a:rPr>
              <a:t>)</a:t>
            </a:r>
          </a:p>
        </p:txBody>
      </p:sp>
      <p:sp>
        <p:nvSpPr>
          <p:cNvPr id="23" name="TextBox 22">
            <a:extLst>
              <a:ext uri="{FF2B5EF4-FFF2-40B4-BE49-F238E27FC236}">
                <a16:creationId xmlns:a16="http://schemas.microsoft.com/office/drawing/2014/main" id="{3EBAE01F-9352-573B-8C9F-B79A3693CABA}"/>
              </a:ext>
            </a:extLst>
          </p:cNvPr>
          <p:cNvSpPr txBox="1"/>
          <p:nvPr/>
        </p:nvSpPr>
        <p:spPr>
          <a:xfrm>
            <a:off x="362309" y="1305341"/>
            <a:ext cx="11662914" cy="5632311"/>
          </a:xfrm>
          <a:prstGeom prst="rect">
            <a:avLst/>
          </a:prstGeom>
          <a:noFill/>
        </p:spPr>
        <p:txBody>
          <a:bodyPr wrap="square" rtlCol="0">
            <a:spAutoFit/>
          </a:bodyPr>
          <a:lstStyle/>
          <a:p>
            <a:r>
              <a:rPr lang="en-IE" sz="2400" b="1" dirty="0"/>
              <a:t>A couple of relevant quotations from the Conservation Plan (2007), together with our comments :-</a:t>
            </a:r>
          </a:p>
          <a:p>
            <a:pPr marL="342900" indent="-342900" algn="just">
              <a:buFont typeface="+mj-lt"/>
              <a:buAutoNum type="arabicPeriod"/>
            </a:pPr>
            <a:r>
              <a:rPr lang="en-IE" sz="2400" b="1" dirty="0"/>
              <a:t>“According to the hagiographer </a:t>
            </a:r>
            <a:r>
              <a:rPr lang="en-IE" sz="2400" b="1" dirty="0" err="1"/>
              <a:t>Tirechan</a:t>
            </a:r>
            <a:r>
              <a:rPr lang="en-IE" sz="2400" b="1" dirty="0"/>
              <a:t>, writing around 688-693, </a:t>
            </a:r>
            <a:r>
              <a:rPr lang="en-IE" sz="2400" b="1" dirty="0" err="1"/>
              <a:t>Camelacus</a:t>
            </a:r>
            <a:r>
              <a:rPr lang="en-IE" sz="2400" b="1" dirty="0"/>
              <a:t> was appointed by Patrick to establish a monastery at Rahan in the fifth century. In this account we are told that - </a:t>
            </a:r>
            <a:r>
              <a:rPr lang="en-IE" sz="2400" b="1" i="1" dirty="0"/>
              <a:t>he sent  </a:t>
            </a:r>
            <a:r>
              <a:rPr lang="en-IE" sz="2400" b="1" i="1" dirty="0" err="1"/>
              <a:t>Camelacus</a:t>
            </a:r>
            <a:r>
              <a:rPr lang="en-IE" sz="2400" b="1" i="1" dirty="0"/>
              <a:t> of the </a:t>
            </a:r>
            <a:r>
              <a:rPr lang="en-IE" sz="2400" b="1" i="1" dirty="0" err="1"/>
              <a:t>Comienses</a:t>
            </a:r>
            <a:r>
              <a:rPr lang="en-IE" sz="2400" b="1" i="1" dirty="0"/>
              <a:t> to Mag </a:t>
            </a:r>
            <a:r>
              <a:rPr lang="en-IE" sz="2400" b="1" i="1" dirty="0" err="1"/>
              <a:t>Cumi</a:t>
            </a:r>
            <a:r>
              <a:rPr lang="en-IE" sz="2400" b="1" i="1" dirty="0"/>
              <a:t> and with his finger pointed out to him the place from the hill of Granard, that is the church of </a:t>
            </a:r>
            <a:r>
              <a:rPr lang="en-IE" sz="2400" b="1" i="1" dirty="0" err="1"/>
              <a:t>Raithen</a:t>
            </a:r>
            <a:r>
              <a:rPr lang="en-IE" sz="2400" b="1" i="1" dirty="0"/>
              <a:t>”. (page 26).</a:t>
            </a:r>
          </a:p>
          <a:p>
            <a:pPr algn="just"/>
            <a:r>
              <a:rPr lang="en-IE" sz="2400" b="1" i="1" u="sng" dirty="0">
                <a:highlight>
                  <a:srgbClr val="FFFF00"/>
                </a:highlight>
              </a:rPr>
              <a:t>     My </a:t>
            </a:r>
            <a:r>
              <a:rPr lang="en-IE" sz="2400" b="1" u="sng" dirty="0">
                <a:highlight>
                  <a:srgbClr val="FFFF00"/>
                </a:highlight>
              </a:rPr>
              <a:t>Comment </a:t>
            </a:r>
            <a:r>
              <a:rPr lang="en-IE" sz="2400" b="1" dirty="0"/>
              <a:t>: If  </a:t>
            </a:r>
            <a:r>
              <a:rPr lang="en-IE" sz="2400" b="1" dirty="0" err="1"/>
              <a:t>Camelacus</a:t>
            </a:r>
            <a:r>
              <a:rPr lang="en-IE" sz="2400" b="1" dirty="0"/>
              <a:t> set up the first church in “Rahan Demesne” in the 5</a:t>
            </a:r>
            <a:r>
              <a:rPr lang="en-IE" sz="2400" b="1" baseline="30000" dirty="0"/>
              <a:t>th</a:t>
            </a:r>
            <a:r>
              <a:rPr lang="en-IE" sz="2400" b="1" dirty="0"/>
              <a:t> century and Carthage re-established  his monastery on the same site in 594 AD,  why is there  a townland named Kilpatrick (church of Patrick) on “The Island  Rahan” ? </a:t>
            </a:r>
          </a:p>
          <a:p>
            <a:pPr algn="just"/>
            <a:r>
              <a:rPr lang="en-IE" sz="2400" b="1" dirty="0"/>
              <a:t>2. “Most of the published material on Rahan is now out of date and is not in keeping with the current research (2007) that has been carried out by various Art History Departments of Universities in Ireland and abroad”. (page 69)</a:t>
            </a:r>
          </a:p>
          <a:p>
            <a:pPr algn="just"/>
            <a:r>
              <a:rPr lang="en-IE" sz="2400" b="1" u="sng" dirty="0">
                <a:highlight>
                  <a:srgbClr val="FFFF00"/>
                </a:highlight>
              </a:rPr>
              <a:t>     My Comment </a:t>
            </a:r>
            <a:r>
              <a:rPr lang="en-IE" sz="2400" b="1" dirty="0"/>
              <a:t>:  It would appear therefore that 2023  might be a good time to review  </a:t>
            </a:r>
            <a:r>
              <a:rPr lang="en-IE" sz="2400" b="1" dirty="0" err="1"/>
              <a:t>Rahan’s</a:t>
            </a:r>
            <a:r>
              <a:rPr lang="en-IE" sz="2400" b="1" dirty="0"/>
              <a:t> past.</a:t>
            </a:r>
            <a:endParaRPr lang="en-IE" sz="2400" dirty="0"/>
          </a:p>
        </p:txBody>
      </p:sp>
    </p:spTree>
    <p:extLst>
      <p:ext uri="{BB962C8B-B14F-4D97-AF65-F5344CB8AC3E}">
        <p14:creationId xmlns:p14="http://schemas.microsoft.com/office/powerpoint/2010/main" val="5607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65C7CF46-107E-419E-41AC-B304B4F6DE5F}"/>
              </a:ext>
            </a:extLst>
          </p:cNvPr>
          <p:cNvSpPr txBox="1"/>
          <p:nvPr/>
        </p:nvSpPr>
        <p:spPr>
          <a:xfrm>
            <a:off x="799381" y="71019"/>
            <a:ext cx="10265433" cy="738664"/>
          </a:xfrm>
          <a:prstGeom prst="rect">
            <a:avLst/>
          </a:prstGeom>
          <a:noFill/>
        </p:spPr>
        <p:txBody>
          <a:bodyPr wrap="square" rtlCol="0">
            <a:spAutoFit/>
          </a:bodyPr>
          <a:lstStyle/>
          <a:p>
            <a:pPr algn="ctr"/>
            <a:r>
              <a:rPr lang="en-IE" sz="2400" b="1" dirty="0"/>
              <a:t>   A Conservation Plan prepared by Howley Hayes Architects</a:t>
            </a:r>
          </a:p>
          <a:p>
            <a:pPr algn="ctr"/>
            <a:endParaRPr lang="en-IE" b="1" dirty="0"/>
          </a:p>
        </p:txBody>
      </p:sp>
      <p:sp>
        <p:nvSpPr>
          <p:cNvPr id="23" name="TextBox 22">
            <a:extLst>
              <a:ext uri="{FF2B5EF4-FFF2-40B4-BE49-F238E27FC236}">
                <a16:creationId xmlns:a16="http://schemas.microsoft.com/office/drawing/2014/main" id="{3EBAE01F-9352-573B-8C9F-B79A3693CABA}"/>
              </a:ext>
            </a:extLst>
          </p:cNvPr>
          <p:cNvSpPr txBox="1"/>
          <p:nvPr/>
        </p:nvSpPr>
        <p:spPr>
          <a:xfrm>
            <a:off x="529088" y="916821"/>
            <a:ext cx="11212639" cy="5632311"/>
          </a:xfrm>
          <a:prstGeom prst="rect">
            <a:avLst/>
          </a:prstGeom>
          <a:noFill/>
        </p:spPr>
        <p:txBody>
          <a:bodyPr wrap="square" rtlCol="0">
            <a:spAutoFit/>
          </a:bodyPr>
          <a:lstStyle/>
          <a:p>
            <a:pPr marL="457200" indent="-457200" algn="just">
              <a:buFont typeface="+mj-lt"/>
              <a:buAutoNum type="arabicPeriod" startAt="3"/>
            </a:pPr>
            <a:r>
              <a:rPr lang="en-IE" sz="2400" b="1" dirty="0"/>
              <a:t>“The setting of the Church of St. Carthage is of considerable cultural significance, being the site of the original enclosure to the Monastery of Rahan founded in the fifth century”. (page 11).</a:t>
            </a:r>
          </a:p>
          <a:p>
            <a:pPr algn="just"/>
            <a:r>
              <a:rPr lang="en-IE" sz="2400" b="1" dirty="0"/>
              <a:t>      </a:t>
            </a:r>
            <a:r>
              <a:rPr lang="en-IE" sz="2400" b="1" u="sng" dirty="0">
                <a:highlight>
                  <a:srgbClr val="FFFF00"/>
                </a:highlight>
              </a:rPr>
              <a:t>My Comment </a:t>
            </a:r>
            <a:r>
              <a:rPr lang="en-IE" sz="2400" b="1" dirty="0"/>
              <a:t>:  The cultural significance of Rahan is not in question. But  “the     original enclosure” is certainly  under review in 2023.</a:t>
            </a:r>
          </a:p>
          <a:p>
            <a:pPr algn="just"/>
            <a:endParaRPr lang="en-IE" sz="2400" b="1" dirty="0"/>
          </a:p>
          <a:p>
            <a:pPr marL="457200" indent="-457200" algn="just">
              <a:buFont typeface="+mj-lt"/>
              <a:buAutoNum type="arabicPeriod" startAt="4"/>
            </a:pPr>
            <a:r>
              <a:rPr lang="en-IE" sz="2400" b="1" dirty="0"/>
              <a:t>“The Book of Rahan -  According to Petrie”, in his book the  </a:t>
            </a:r>
            <a:r>
              <a:rPr lang="en-IE" sz="2400" b="1" i="1" dirty="0"/>
              <a:t>Ecclesiastical Architecture of Ireland </a:t>
            </a:r>
            <a:r>
              <a:rPr lang="en-IE" sz="2400" b="1" dirty="0"/>
              <a:t>written in 1845” etc. etc. (page 50).</a:t>
            </a:r>
          </a:p>
          <a:p>
            <a:pPr algn="just"/>
            <a:r>
              <a:rPr lang="en-IE" sz="2400" b="1" dirty="0"/>
              <a:t>      </a:t>
            </a:r>
            <a:r>
              <a:rPr lang="en-IE" sz="2400" b="1" u="sng" dirty="0">
                <a:highlight>
                  <a:srgbClr val="FFFF00"/>
                </a:highlight>
              </a:rPr>
              <a:t>My Comment </a:t>
            </a:r>
            <a:r>
              <a:rPr lang="en-IE" sz="2400" b="1" dirty="0"/>
              <a:t>:  A copy of this book is in the library of Offaly Historical and          Archaeological Society (O.H.A.S. “Offaly History”). Excellent index that  provides   much of interest on Rahan.</a:t>
            </a:r>
          </a:p>
          <a:p>
            <a:endParaRPr lang="en-IE" sz="2400" b="1" dirty="0"/>
          </a:p>
          <a:p>
            <a:pPr marL="457200" indent="-457200">
              <a:buFont typeface="+mj-lt"/>
              <a:buAutoNum type="arabicPeriod" startAt="5"/>
            </a:pPr>
            <a:r>
              <a:rPr lang="en-IE" sz="2400" b="1" dirty="0"/>
              <a:t>An important source of information on Rahan  and other monastic sites in Offaly is  Offaly County Council’s publication (2006)  “Stories  </a:t>
            </a:r>
            <a:r>
              <a:rPr lang="en-IE" sz="2400" b="1" i="1" dirty="0"/>
              <a:t>from a</a:t>
            </a:r>
            <a:r>
              <a:rPr lang="en-IE" sz="2400" b="1" dirty="0"/>
              <a:t>  Sacred Landscape -  </a:t>
            </a:r>
            <a:r>
              <a:rPr lang="en-IE" sz="2400" b="1" i="1" dirty="0"/>
              <a:t>Croghan Hill to Clonmacnoise”  by </a:t>
            </a:r>
            <a:r>
              <a:rPr lang="en-IE" sz="2400" b="1" i="1" dirty="0" err="1"/>
              <a:t>Caimin</a:t>
            </a:r>
            <a:r>
              <a:rPr lang="en-IE" sz="2400" b="1" i="1" dirty="0"/>
              <a:t> O’Brien. </a:t>
            </a:r>
            <a:endParaRPr lang="en-IE" dirty="0"/>
          </a:p>
        </p:txBody>
      </p:sp>
      <p:sp>
        <p:nvSpPr>
          <p:cNvPr id="4" name="TextBox 3">
            <a:extLst>
              <a:ext uri="{FF2B5EF4-FFF2-40B4-BE49-F238E27FC236}">
                <a16:creationId xmlns:a16="http://schemas.microsoft.com/office/drawing/2014/main" id="{BFFCBD06-EFB9-EC15-4F41-8467386893AC}"/>
              </a:ext>
            </a:extLst>
          </p:cNvPr>
          <p:cNvSpPr txBox="1"/>
          <p:nvPr/>
        </p:nvSpPr>
        <p:spPr>
          <a:xfrm>
            <a:off x="1984076" y="368526"/>
            <a:ext cx="7729268" cy="369332"/>
          </a:xfrm>
          <a:prstGeom prst="rect">
            <a:avLst/>
          </a:prstGeom>
          <a:noFill/>
        </p:spPr>
        <p:txBody>
          <a:bodyPr wrap="square" rtlCol="0">
            <a:spAutoFit/>
          </a:bodyPr>
          <a:lstStyle/>
          <a:p>
            <a:r>
              <a:rPr lang="en-IE" b="1" dirty="0"/>
              <a:t>                    Quotations  together with our comments (continued) :-</a:t>
            </a:r>
          </a:p>
        </p:txBody>
      </p:sp>
    </p:spTree>
    <p:extLst>
      <p:ext uri="{BB962C8B-B14F-4D97-AF65-F5344CB8AC3E}">
        <p14:creationId xmlns:p14="http://schemas.microsoft.com/office/powerpoint/2010/main" val="1978276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A8CD0FD-C2CF-419B-A9A6-44191C6F72CF}"/>
              </a:ext>
            </a:extLst>
          </p:cNvPr>
          <p:cNvSpPr txBox="1"/>
          <p:nvPr/>
        </p:nvSpPr>
        <p:spPr>
          <a:xfrm>
            <a:off x="1008611" y="0"/>
            <a:ext cx="10330607" cy="1107996"/>
          </a:xfrm>
          <a:prstGeom prst="rect">
            <a:avLst/>
          </a:prstGeom>
          <a:noFill/>
        </p:spPr>
        <p:txBody>
          <a:bodyPr wrap="square" rtlCol="0">
            <a:spAutoFit/>
          </a:bodyPr>
          <a:lstStyle/>
          <a:p>
            <a:pPr algn="ctr"/>
            <a:r>
              <a:rPr lang="en-IE" sz="2400" b="1" u="sng" dirty="0"/>
              <a:t>Draft  of Preliminary Phase</a:t>
            </a:r>
          </a:p>
          <a:p>
            <a:pPr algn="l"/>
            <a:endParaRPr lang="en-IE" sz="1800" b="1" dirty="0"/>
          </a:p>
          <a:p>
            <a:pPr algn="ctr"/>
            <a:r>
              <a:rPr lang="en-IE" sz="2400" b="1" dirty="0"/>
              <a:t>My opinions formed, after many years  of research, are the following : -</a:t>
            </a:r>
          </a:p>
        </p:txBody>
      </p:sp>
      <p:sp>
        <p:nvSpPr>
          <p:cNvPr id="6" name="TextBox 5">
            <a:extLst>
              <a:ext uri="{FF2B5EF4-FFF2-40B4-BE49-F238E27FC236}">
                <a16:creationId xmlns:a16="http://schemas.microsoft.com/office/drawing/2014/main" id="{56D55911-DC3C-7396-8BC8-F3C33AD23B42}"/>
              </a:ext>
            </a:extLst>
          </p:cNvPr>
          <p:cNvSpPr txBox="1"/>
          <p:nvPr/>
        </p:nvSpPr>
        <p:spPr>
          <a:xfrm>
            <a:off x="831455" y="1107996"/>
            <a:ext cx="10684917" cy="1200329"/>
          </a:xfrm>
          <a:prstGeom prst="rect">
            <a:avLst/>
          </a:prstGeom>
          <a:noFill/>
        </p:spPr>
        <p:txBody>
          <a:bodyPr wrap="square" rtlCol="0">
            <a:spAutoFit/>
          </a:bodyPr>
          <a:lstStyle/>
          <a:p>
            <a:pPr algn="just"/>
            <a:r>
              <a:rPr lang="en-IE" sz="2400" b="1" dirty="0"/>
              <a:t>1.  Saint Patrick , when standing on the Hill of  Granard in County Longford,  sent </a:t>
            </a:r>
            <a:r>
              <a:rPr lang="en-IE" sz="2400" b="1" dirty="0" err="1"/>
              <a:t>Camelacus</a:t>
            </a:r>
            <a:r>
              <a:rPr lang="en-IE" sz="2400" b="1" dirty="0"/>
              <a:t>, to  Rahan  to establish a church.  Date would have been between 432 and 500.</a:t>
            </a:r>
            <a:r>
              <a:rPr lang="en-IE" sz="1800" b="1" dirty="0"/>
              <a:t>  (</a:t>
            </a:r>
            <a:r>
              <a:rPr lang="en-IE" sz="2400" b="1" dirty="0"/>
              <a:t>Say 450). </a:t>
            </a:r>
            <a:r>
              <a:rPr lang="en-IE" sz="2400" b="1" dirty="0" err="1"/>
              <a:t>Camelacus</a:t>
            </a:r>
            <a:r>
              <a:rPr lang="en-IE" sz="2400" b="1" dirty="0"/>
              <a:t> was </a:t>
            </a:r>
            <a:r>
              <a:rPr lang="en-IE" sz="2400" b="1" dirty="0">
                <a:highlight>
                  <a:srgbClr val="FFFF00"/>
                </a:highlight>
              </a:rPr>
              <a:t>a disciple of Patrick and/or  </a:t>
            </a:r>
            <a:r>
              <a:rPr lang="en-IE" sz="2400" b="1" dirty="0"/>
              <a:t>a Bishop.</a:t>
            </a:r>
          </a:p>
        </p:txBody>
      </p:sp>
      <p:sp>
        <p:nvSpPr>
          <p:cNvPr id="7" name="TextBox 6">
            <a:extLst>
              <a:ext uri="{FF2B5EF4-FFF2-40B4-BE49-F238E27FC236}">
                <a16:creationId xmlns:a16="http://schemas.microsoft.com/office/drawing/2014/main" id="{8A75823B-6C30-72BE-ECD0-4DB3CD802D7F}"/>
              </a:ext>
            </a:extLst>
          </p:cNvPr>
          <p:cNvSpPr txBox="1"/>
          <p:nvPr/>
        </p:nvSpPr>
        <p:spPr>
          <a:xfrm>
            <a:off x="781834" y="2162260"/>
            <a:ext cx="10684917" cy="1938992"/>
          </a:xfrm>
          <a:prstGeom prst="rect">
            <a:avLst/>
          </a:prstGeom>
          <a:noFill/>
        </p:spPr>
        <p:txBody>
          <a:bodyPr wrap="square" rtlCol="0">
            <a:spAutoFit/>
          </a:bodyPr>
          <a:lstStyle/>
          <a:p>
            <a:pPr algn="just"/>
            <a:r>
              <a:rPr lang="en-IE" sz="2400" b="1" dirty="0"/>
              <a:t>2. When  Carthage visited  Saint Colman of Lynally in  595, nearly 150 years later. Colman told  him that his destiny  was to  establish a monastery in Rahan, and that he would find a bundle of timber rods and on that spot he should set up his monastery.  But there is no exact  location  in Rahan mentioned by Colman and Rahan is a large area, about the same size as </a:t>
            </a:r>
            <a:r>
              <a:rPr lang="en-IE" sz="2400" b="1" dirty="0" err="1"/>
              <a:t>Barory</a:t>
            </a:r>
            <a:r>
              <a:rPr lang="en-IE" sz="2400" b="1" dirty="0"/>
              <a:t> of </a:t>
            </a:r>
            <a:r>
              <a:rPr lang="en-IE" sz="2400" b="1" dirty="0" err="1"/>
              <a:t>Ballycowan</a:t>
            </a:r>
            <a:r>
              <a:rPr lang="en-IE" sz="2400" b="1" dirty="0"/>
              <a:t> is today.</a:t>
            </a:r>
          </a:p>
        </p:txBody>
      </p:sp>
      <p:sp>
        <p:nvSpPr>
          <p:cNvPr id="8" name="TextBox 7">
            <a:extLst>
              <a:ext uri="{FF2B5EF4-FFF2-40B4-BE49-F238E27FC236}">
                <a16:creationId xmlns:a16="http://schemas.microsoft.com/office/drawing/2014/main" id="{6202C9D9-5DD4-2591-B869-EFE5B0362158}"/>
              </a:ext>
            </a:extLst>
          </p:cNvPr>
          <p:cNvSpPr txBox="1"/>
          <p:nvPr/>
        </p:nvSpPr>
        <p:spPr>
          <a:xfrm>
            <a:off x="831455" y="4101252"/>
            <a:ext cx="10585677" cy="2677656"/>
          </a:xfrm>
          <a:prstGeom prst="rect">
            <a:avLst/>
          </a:prstGeom>
          <a:noFill/>
        </p:spPr>
        <p:txBody>
          <a:bodyPr wrap="square" rtlCol="0">
            <a:spAutoFit/>
          </a:bodyPr>
          <a:lstStyle/>
          <a:p>
            <a:pPr algn="just"/>
            <a:r>
              <a:rPr lang="en-IE" sz="2400" b="1" dirty="0"/>
              <a:t>3. The current  proposition is that  Carthage went to  “The Island, Rahan”,  to the townland now known as Kilpatrick </a:t>
            </a:r>
            <a:r>
              <a:rPr lang="en-IE" sz="2400" b="1" dirty="0" err="1"/>
              <a:t>i.e</a:t>
            </a:r>
            <a:r>
              <a:rPr lang="en-IE" sz="2400" b="1" dirty="0"/>
              <a:t> the Church of Patrick.  And there Carthage  continued  to build on  the work of </a:t>
            </a:r>
            <a:r>
              <a:rPr lang="en-IE" sz="2400" b="1" dirty="0" err="1"/>
              <a:t>Camelacus</a:t>
            </a:r>
            <a:r>
              <a:rPr lang="en-IE" sz="2400" b="1" dirty="0"/>
              <a:t> until, 636, when he was expelled, and went to Lismore in County Waterford.</a:t>
            </a:r>
          </a:p>
          <a:p>
            <a:pPr algn="just"/>
            <a:endParaRPr lang="en-IE" sz="2400" b="1" dirty="0"/>
          </a:p>
          <a:p>
            <a:pPr algn="just"/>
            <a:r>
              <a:rPr lang="en-IE" sz="2400" b="1" dirty="0"/>
              <a:t>4. Finally, I am here this evening, because I believe Saint Carthage’s Monastic Site  was probably never  established at Rahan.</a:t>
            </a:r>
          </a:p>
        </p:txBody>
      </p:sp>
    </p:spTree>
    <p:extLst>
      <p:ext uri="{BB962C8B-B14F-4D97-AF65-F5344CB8AC3E}">
        <p14:creationId xmlns:p14="http://schemas.microsoft.com/office/powerpoint/2010/main" val="94419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9D52375-4A00-E2D5-5386-0F1B0C125ABC}"/>
              </a:ext>
            </a:extLst>
          </p:cNvPr>
          <p:cNvPicPr>
            <a:picLocks noChangeAspect="1"/>
          </p:cNvPicPr>
          <p:nvPr/>
        </p:nvPicPr>
        <p:blipFill>
          <a:blip r:embed="rId3"/>
          <a:stretch>
            <a:fillRect/>
          </a:stretch>
        </p:blipFill>
        <p:spPr>
          <a:xfrm>
            <a:off x="2152139" y="-235612"/>
            <a:ext cx="8453489" cy="6709340"/>
          </a:xfrm>
          <a:prstGeom prst="rect">
            <a:avLst/>
          </a:prstGeom>
        </p:spPr>
      </p:pic>
    </p:spTree>
    <p:extLst>
      <p:ext uri="{BB962C8B-B14F-4D97-AF65-F5344CB8AC3E}">
        <p14:creationId xmlns:p14="http://schemas.microsoft.com/office/powerpoint/2010/main" val="2009023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5822AD-4616-F4F0-4177-25B1E320E1C6}"/>
              </a:ext>
            </a:extLst>
          </p:cNvPr>
          <p:cNvSpPr txBox="1"/>
          <p:nvPr/>
        </p:nvSpPr>
        <p:spPr>
          <a:xfrm>
            <a:off x="3463602" y="2896305"/>
            <a:ext cx="4261115" cy="707886"/>
          </a:xfrm>
          <a:prstGeom prst="rect">
            <a:avLst/>
          </a:prstGeom>
          <a:noFill/>
        </p:spPr>
        <p:txBody>
          <a:bodyPr wrap="square" rtlCol="0">
            <a:spAutoFit/>
          </a:bodyPr>
          <a:lstStyle/>
          <a:p>
            <a:r>
              <a:rPr lang="en-IE" sz="4000" b="1" dirty="0"/>
              <a:t>The Book of Rahan </a:t>
            </a:r>
          </a:p>
        </p:txBody>
      </p:sp>
    </p:spTree>
    <p:extLst>
      <p:ext uri="{BB962C8B-B14F-4D97-AF65-F5344CB8AC3E}">
        <p14:creationId xmlns:p14="http://schemas.microsoft.com/office/powerpoint/2010/main" val="1122485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386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2C6CF1-FAFA-FC88-04CF-3C11DDC7A529}"/>
              </a:ext>
            </a:extLst>
          </p:cNvPr>
          <p:cNvSpPr txBox="1"/>
          <p:nvPr/>
        </p:nvSpPr>
        <p:spPr>
          <a:xfrm>
            <a:off x="2374900" y="290893"/>
            <a:ext cx="6162999" cy="646331"/>
          </a:xfrm>
          <a:prstGeom prst="rect">
            <a:avLst/>
          </a:prstGeom>
          <a:noFill/>
        </p:spPr>
        <p:txBody>
          <a:bodyPr wrap="square" rtlCol="0">
            <a:spAutoFit/>
          </a:bodyPr>
          <a:lstStyle/>
          <a:p>
            <a:r>
              <a:rPr lang="en-GB" dirty="0"/>
              <a:t>                   </a:t>
            </a:r>
            <a:r>
              <a:rPr lang="en-GB" b="1" u="sng" dirty="0"/>
              <a:t>The Book of Rahan </a:t>
            </a:r>
          </a:p>
          <a:p>
            <a:r>
              <a:rPr lang="en-GB" b="1" dirty="0">
                <a:highlight>
                  <a:srgbClr val="FFFF00"/>
                </a:highlight>
              </a:rPr>
              <a:t>     Internet access- https://digital.bodleian.ox.ac.uk/</a:t>
            </a:r>
            <a:endParaRPr lang="en-IE" b="1" dirty="0">
              <a:highlight>
                <a:srgbClr val="FFFF00"/>
              </a:highlight>
            </a:endParaRPr>
          </a:p>
        </p:txBody>
      </p:sp>
      <p:sp>
        <p:nvSpPr>
          <p:cNvPr id="3" name="TextBox 2">
            <a:extLst>
              <a:ext uri="{FF2B5EF4-FFF2-40B4-BE49-F238E27FC236}">
                <a16:creationId xmlns:a16="http://schemas.microsoft.com/office/drawing/2014/main" id="{A829CB59-CDFE-A28A-0AF7-17D011E950C5}"/>
              </a:ext>
            </a:extLst>
          </p:cNvPr>
          <p:cNvSpPr txBox="1"/>
          <p:nvPr/>
        </p:nvSpPr>
        <p:spPr>
          <a:xfrm>
            <a:off x="208717" y="1496332"/>
            <a:ext cx="9219368" cy="1200329"/>
          </a:xfrm>
          <a:prstGeom prst="rect">
            <a:avLst/>
          </a:prstGeom>
          <a:noFill/>
        </p:spPr>
        <p:txBody>
          <a:bodyPr wrap="square" rtlCol="0">
            <a:spAutoFit/>
          </a:bodyPr>
          <a:lstStyle/>
          <a:p>
            <a:pPr algn="just"/>
            <a:r>
              <a:rPr lang="en-GB" b="1" dirty="0"/>
              <a:t>In the early 1980s  “The Book of Rahan” was practically unknown  in the local community.  By </a:t>
            </a:r>
            <a:r>
              <a:rPr lang="en-IE" b="1" dirty="0"/>
              <a:t>good luck </a:t>
            </a:r>
            <a:r>
              <a:rPr lang="en-GB" b="1" dirty="0"/>
              <a:t>a snippet was overheard, on Radio Eireann  about Callan, County Kilkenny, which included the magic words “Book of Rahan”. After many years of intermittent research  the story of our  early history  can now be illuminated.</a:t>
            </a:r>
            <a:endParaRPr lang="en-IE" b="1" dirty="0"/>
          </a:p>
        </p:txBody>
      </p:sp>
      <p:sp>
        <p:nvSpPr>
          <p:cNvPr id="8" name="TextBox 7">
            <a:extLst>
              <a:ext uri="{FF2B5EF4-FFF2-40B4-BE49-F238E27FC236}">
                <a16:creationId xmlns:a16="http://schemas.microsoft.com/office/drawing/2014/main" id="{2B5F0A5C-B55B-1977-ACE3-D899960BBED7}"/>
              </a:ext>
            </a:extLst>
          </p:cNvPr>
          <p:cNvSpPr txBox="1"/>
          <p:nvPr/>
        </p:nvSpPr>
        <p:spPr>
          <a:xfrm>
            <a:off x="9652000" y="566667"/>
            <a:ext cx="2412999" cy="5632311"/>
          </a:xfrm>
          <a:prstGeom prst="rect">
            <a:avLst/>
          </a:prstGeom>
          <a:noFill/>
          <a:ln w="28575">
            <a:solidFill>
              <a:srgbClr val="000000"/>
            </a:solidFill>
          </a:ln>
        </p:spPr>
        <p:txBody>
          <a:bodyPr wrap="square" rtlCol="0">
            <a:spAutoFit/>
          </a:bodyPr>
          <a:lstStyle/>
          <a:p>
            <a:pPr algn="just"/>
            <a:r>
              <a:rPr lang="en-IE" b="1" dirty="0">
                <a:solidFill>
                  <a:srgbClr val="C00000"/>
                </a:solidFill>
              </a:rPr>
              <a:t>It appears that the new combined manuscripts  was called “The Book of </a:t>
            </a:r>
            <a:r>
              <a:rPr lang="en-IE" b="1" dirty="0" err="1">
                <a:solidFill>
                  <a:srgbClr val="C00000"/>
                </a:solidFill>
              </a:rPr>
              <a:t>Pottlerath</a:t>
            </a:r>
            <a:r>
              <a:rPr lang="en-IE" b="1" dirty="0">
                <a:solidFill>
                  <a:srgbClr val="C00000"/>
                </a:solidFill>
              </a:rPr>
              <a:t>”  after the location of the Butlers.  The book’s ownership changed as follows .</a:t>
            </a:r>
          </a:p>
          <a:p>
            <a:pPr algn="just"/>
            <a:r>
              <a:rPr lang="en-IE" b="1" dirty="0">
                <a:solidFill>
                  <a:srgbClr val="C00000"/>
                </a:solidFill>
              </a:rPr>
              <a:t>Sir George Carew</a:t>
            </a:r>
          </a:p>
          <a:p>
            <a:pPr algn="just"/>
            <a:endParaRPr lang="en-IE" b="1" dirty="0">
              <a:solidFill>
                <a:srgbClr val="C00000"/>
              </a:solidFill>
            </a:endParaRPr>
          </a:p>
          <a:p>
            <a:pPr algn="just"/>
            <a:r>
              <a:rPr lang="en-IE" b="1" dirty="0" err="1">
                <a:solidFill>
                  <a:srgbClr val="C00000"/>
                </a:solidFill>
              </a:rPr>
              <a:t>SirThomas</a:t>
            </a:r>
            <a:r>
              <a:rPr lang="en-IE" b="1" dirty="0">
                <a:solidFill>
                  <a:srgbClr val="C00000"/>
                </a:solidFill>
              </a:rPr>
              <a:t> Wentworth</a:t>
            </a:r>
          </a:p>
          <a:p>
            <a:pPr algn="just"/>
            <a:endParaRPr lang="en-IE" b="1" dirty="0">
              <a:solidFill>
                <a:srgbClr val="C00000"/>
              </a:solidFill>
            </a:endParaRPr>
          </a:p>
          <a:p>
            <a:pPr algn="just"/>
            <a:r>
              <a:rPr lang="en-IE" b="1" dirty="0">
                <a:solidFill>
                  <a:srgbClr val="C00000"/>
                </a:solidFill>
              </a:rPr>
              <a:t>Archbishop William Laud of Canterbury  who bequeathed it to the </a:t>
            </a:r>
            <a:r>
              <a:rPr lang="en-IE" b="1" dirty="0" err="1">
                <a:solidFill>
                  <a:srgbClr val="C00000"/>
                </a:solidFill>
              </a:rPr>
              <a:t>Bodlein</a:t>
            </a:r>
            <a:r>
              <a:rPr lang="en-IE" b="1" dirty="0">
                <a:solidFill>
                  <a:srgbClr val="C00000"/>
                </a:solidFill>
              </a:rPr>
              <a:t> Library Oxford in 1636 on the condition that it did not leave the library.</a:t>
            </a:r>
          </a:p>
          <a:p>
            <a:pPr marL="285750" indent="-285750">
              <a:buFont typeface="Arial" panose="020B0604020202020204" pitchFamily="34" charset="0"/>
              <a:buChar char="•"/>
            </a:pPr>
            <a:endParaRPr lang="en-IE" b="1" dirty="0"/>
          </a:p>
        </p:txBody>
      </p:sp>
      <p:sp>
        <p:nvSpPr>
          <p:cNvPr id="6" name="TextBox 5">
            <a:extLst>
              <a:ext uri="{FF2B5EF4-FFF2-40B4-BE49-F238E27FC236}">
                <a16:creationId xmlns:a16="http://schemas.microsoft.com/office/drawing/2014/main" id="{A40E2C4B-3905-95B0-D570-74190BF3BD7E}"/>
              </a:ext>
            </a:extLst>
          </p:cNvPr>
          <p:cNvSpPr txBox="1"/>
          <p:nvPr/>
        </p:nvSpPr>
        <p:spPr>
          <a:xfrm>
            <a:off x="266700" y="877541"/>
            <a:ext cx="9161385" cy="646331"/>
          </a:xfrm>
          <a:prstGeom prst="rect">
            <a:avLst/>
          </a:prstGeom>
          <a:noFill/>
        </p:spPr>
        <p:txBody>
          <a:bodyPr wrap="square" rtlCol="0">
            <a:spAutoFit/>
          </a:bodyPr>
          <a:lstStyle/>
          <a:p>
            <a:pPr algn="just"/>
            <a:r>
              <a:rPr lang="en-IE" b="1" dirty="0"/>
              <a:t>The Book of Rahan  (Laud </a:t>
            </a:r>
            <a:r>
              <a:rPr lang="en-IE" b="1" dirty="0" err="1"/>
              <a:t>Misc</a:t>
            </a:r>
            <a:r>
              <a:rPr lang="en-IE" b="1" dirty="0"/>
              <a:t> 610 Bodleian Library Oxford). This book is of greater significance  to the local community than previously  thought.  </a:t>
            </a:r>
            <a:endParaRPr lang="en-IE" b="1" dirty="0">
              <a:highlight>
                <a:srgbClr val="FF0000"/>
              </a:highlight>
            </a:endParaRPr>
          </a:p>
        </p:txBody>
      </p:sp>
      <p:sp>
        <p:nvSpPr>
          <p:cNvPr id="7" name="TextBox 6">
            <a:extLst>
              <a:ext uri="{FF2B5EF4-FFF2-40B4-BE49-F238E27FC236}">
                <a16:creationId xmlns:a16="http://schemas.microsoft.com/office/drawing/2014/main" id="{7C5001C9-D46A-F52E-D846-06424FAA188B}"/>
              </a:ext>
            </a:extLst>
          </p:cNvPr>
          <p:cNvSpPr txBox="1"/>
          <p:nvPr/>
        </p:nvSpPr>
        <p:spPr>
          <a:xfrm>
            <a:off x="159411" y="2790239"/>
            <a:ext cx="9093200" cy="923330"/>
          </a:xfrm>
          <a:prstGeom prst="rect">
            <a:avLst/>
          </a:prstGeom>
          <a:noFill/>
        </p:spPr>
        <p:txBody>
          <a:bodyPr wrap="square" rtlCol="0">
            <a:spAutoFit/>
          </a:bodyPr>
          <a:lstStyle/>
          <a:p>
            <a:pPr algn="just"/>
            <a:r>
              <a:rPr lang="en-IE" b="1" dirty="0"/>
              <a:t>In the 15th century,  The Butlers owned a castle in </a:t>
            </a:r>
            <a:r>
              <a:rPr lang="en-IE" b="1" dirty="0" err="1"/>
              <a:t>Pottlerath</a:t>
            </a:r>
            <a:r>
              <a:rPr lang="en-IE" b="1" dirty="0"/>
              <a:t>, a townland not far from Callan in County </a:t>
            </a:r>
            <a:r>
              <a:rPr lang="en-IE" b="1" dirty="0" err="1"/>
              <a:t>Killkenny</a:t>
            </a:r>
            <a:r>
              <a:rPr lang="en-IE" b="1" dirty="0"/>
              <a:t>. The Butlers organised their scribes to copy various Manuscripts and combine them together into  one bound Manuscript. </a:t>
            </a:r>
          </a:p>
        </p:txBody>
      </p:sp>
      <p:sp>
        <p:nvSpPr>
          <p:cNvPr id="9" name="TextBox 8">
            <a:extLst>
              <a:ext uri="{FF2B5EF4-FFF2-40B4-BE49-F238E27FC236}">
                <a16:creationId xmlns:a16="http://schemas.microsoft.com/office/drawing/2014/main" id="{5DBF9BB3-59F1-D47D-73F0-A436400EDF5D}"/>
              </a:ext>
            </a:extLst>
          </p:cNvPr>
          <p:cNvSpPr txBox="1"/>
          <p:nvPr/>
        </p:nvSpPr>
        <p:spPr>
          <a:xfrm>
            <a:off x="208717" y="3713569"/>
            <a:ext cx="7308850" cy="369332"/>
          </a:xfrm>
          <a:prstGeom prst="rect">
            <a:avLst/>
          </a:prstGeom>
          <a:noFill/>
        </p:spPr>
        <p:txBody>
          <a:bodyPr wrap="square" rtlCol="0">
            <a:spAutoFit/>
          </a:bodyPr>
          <a:lstStyle/>
          <a:p>
            <a:pPr algn="just"/>
            <a:r>
              <a:rPr lang="en-IE" b="1" dirty="0"/>
              <a:t>The original manuscripts are missing.</a:t>
            </a:r>
          </a:p>
        </p:txBody>
      </p:sp>
    </p:spTree>
    <p:extLst>
      <p:ext uri="{BB962C8B-B14F-4D97-AF65-F5344CB8AC3E}">
        <p14:creationId xmlns:p14="http://schemas.microsoft.com/office/powerpoint/2010/main" val="2466008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2C6CF1-FAFA-FC88-04CF-3C11DDC7A529}"/>
              </a:ext>
            </a:extLst>
          </p:cNvPr>
          <p:cNvSpPr txBox="1"/>
          <p:nvPr/>
        </p:nvSpPr>
        <p:spPr>
          <a:xfrm>
            <a:off x="2374900" y="290893"/>
            <a:ext cx="6162999" cy="646331"/>
          </a:xfrm>
          <a:prstGeom prst="rect">
            <a:avLst/>
          </a:prstGeom>
          <a:noFill/>
        </p:spPr>
        <p:txBody>
          <a:bodyPr wrap="square" rtlCol="0">
            <a:spAutoFit/>
          </a:bodyPr>
          <a:lstStyle/>
          <a:p>
            <a:r>
              <a:rPr lang="en-GB" dirty="0"/>
              <a:t>                   </a:t>
            </a:r>
            <a:r>
              <a:rPr lang="en-GB" b="1" u="sng" dirty="0"/>
              <a:t>The Book of Rahan </a:t>
            </a:r>
          </a:p>
          <a:p>
            <a:r>
              <a:rPr lang="en-GB" b="1" dirty="0">
                <a:highlight>
                  <a:srgbClr val="FFFF00"/>
                </a:highlight>
              </a:rPr>
              <a:t>     Internet access- https://digital.bodleian.ox.ac.uk/</a:t>
            </a:r>
            <a:endParaRPr lang="en-IE" b="1" dirty="0">
              <a:highlight>
                <a:srgbClr val="FFFF00"/>
              </a:highlight>
            </a:endParaRPr>
          </a:p>
        </p:txBody>
      </p:sp>
      <p:sp>
        <p:nvSpPr>
          <p:cNvPr id="3" name="TextBox 2">
            <a:extLst>
              <a:ext uri="{FF2B5EF4-FFF2-40B4-BE49-F238E27FC236}">
                <a16:creationId xmlns:a16="http://schemas.microsoft.com/office/drawing/2014/main" id="{A829CB59-CDFE-A28A-0AF7-17D011E950C5}"/>
              </a:ext>
            </a:extLst>
          </p:cNvPr>
          <p:cNvSpPr txBox="1"/>
          <p:nvPr/>
        </p:nvSpPr>
        <p:spPr>
          <a:xfrm>
            <a:off x="208717" y="1496332"/>
            <a:ext cx="9219368" cy="1200329"/>
          </a:xfrm>
          <a:prstGeom prst="rect">
            <a:avLst/>
          </a:prstGeom>
          <a:noFill/>
        </p:spPr>
        <p:txBody>
          <a:bodyPr wrap="square" rtlCol="0">
            <a:spAutoFit/>
          </a:bodyPr>
          <a:lstStyle/>
          <a:p>
            <a:pPr algn="just"/>
            <a:r>
              <a:rPr lang="en-GB" b="1" dirty="0">
                <a:highlight>
                  <a:srgbClr val="00FFFF"/>
                </a:highlight>
              </a:rPr>
              <a:t>In the early 1980s  “The Book of Rahan” was practically unknown  in the local community.  By </a:t>
            </a:r>
            <a:r>
              <a:rPr lang="en-IE" b="1" dirty="0">
                <a:highlight>
                  <a:srgbClr val="00FFFF"/>
                </a:highlight>
              </a:rPr>
              <a:t>good luck </a:t>
            </a:r>
            <a:r>
              <a:rPr lang="en-GB" b="1" dirty="0">
                <a:highlight>
                  <a:srgbClr val="00FFFF"/>
                </a:highlight>
              </a:rPr>
              <a:t>a snippet was overheard, on Radio Eireann  about Callan, County Kilkenny, which included the magic words “Book of Rahan”. After many years of intermittent research  the story of our  early history  can now be illuminated.</a:t>
            </a:r>
            <a:endParaRPr lang="en-IE" b="1" dirty="0">
              <a:highlight>
                <a:srgbClr val="00FFFF"/>
              </a:highlight>
            </a:endParaRPr>
          </a:p>
        </p:txBody>
      </p:sp>
      <p:sp>
        <p:nvSpPr>
          <p:cNvPr id="8" name="TextBox 7">
            <a:extLst>
              <a:ext uri="{FF2B5EF4-FFF2-40B4-BE49-F238E27FC236}">
                <a16:creationId xmlns:a16="http://schemas.microsoft.com/office/drawing/2014/main" id="{2B5F0A5C-B55B-1977-ACE3-D899960BBED7}"/>
              </a:ext>
            </a:extLst>
          </p:cNvPr>
          <p:cNvSpPr txBox="1"/>
          <p:nvPr/>
        </p:nvSpPr>
        <p:spPr>
          <a:xfrm>
            <a:off x="9652000" y="566667"/>
            <a:ext cx="2412999" cy="5632311"/>
          </a:xfrm>
          <a:prstGeom prst="rect">
            <a:avLst/>
          </a:prstGeom>
          <a:noFill/>
          <a:ln w="28575">
            <a:solidFill>
              <a:srgbClr val="000000"/>
            </a:solidFill>
          </a:ln>
        </p:spPr>
        <p:txBody>
          <a:bodyPr wrap="square" rtlCol="0">
            <a:spAutoFit/>
          </a:bodyPr>
          <a:lstStyle/>
          <a:p>
            <a:pPr algn="just"/>
            <a:r>
              <a:rPr lang="en-IE" b="1" dirty="0">
                <a:solidFill>
                  <a:srgbClr val="C00000"/>
                </a:solidFill>
              </a:rPr>
              <a:t>It appears that the new combined manuscripts  was called “The Book of </a:t>
            </a:r>
            <a:r>
              <a:rPr lang="en-IE" b="1" dirty="0" err="1">
                <a:solidFill>
                  <a:srgbClr val="C00000"/>
                </a:solidFill>
              </a:rPr>
              <a:t>Pottlerath</a:t>
            </a:r>
            <a:r>
              <a:rPr lang="en-IE" b="1" dirty="0">
                <a:solidFill>
                  <a:srgbClr val="C00000"/>
                </a:solidFill>
              </a:rPr>
              <a:t>”  after the location of the Butlers.  The book’s ownership changed as follows .</a:t>
            </a:r>
          </a:p>
          <a:p>
            <a:pPr algn="just"/>
            <a:r>
              <a:rPr lang="en-IE" b="1" dirty="0">
                <a:solidFill>
                  <a:srgbClr val="C00000"/>
                </a:solidFill>
              </a:rPr>
              <a:t>Sir George Carew</a:t>
            </a:r>
          </a:p>
          <a:p>
            <a:pPr algn="just"/>
            <a:endParaRPr lang="en-IE" b="1" dirty="0">
              <a:solidFill>
                <a:srgbClr val="C00000"/>
              </a:solidFill>
            </a:endParaRPr>
          </a:p>
          <a:p>
            <a:pPr algn="just"/>
            <a:r>
              <a:rPr lang="en-IE" b="1" dirty="0" err="1">
                <a:solidFill>
                  <a:srgbClr val="C00000"/>
                </a:solidFill>
              </a:rPr>
              <a:t>SirThomas</a:t>
            </a:r>
            <a:r>
              <a:rPr lang="en-IE" b="1" dirty="0">
                <a:solidFill>
                  <a:srgbClr val="C00000"/>
                </a:solidFill>
              </a:rPr>
              <a:t> Wentworth</a:t>
            </a:r>
          </a:p>
          <a:p>
            <a:pPr algn="just"/>
            <a:endParaRPr lang="en-IE" b="1" dirty="0">
              <a:solidFill>
                <a:srgbClr val="C00000"/>
              </a:solidFill>
            </a:endParaRPr>
          </a:p>
          <a:p>
            <a:pPr algn="just"/>
            <a:r>
              <a:rPr lang="en-IE" b="1" dirty="0">
                <a:solidFill>
                  <a:srgbClr val="C00000"/>
                </a:solidFill>
              </a:rPr>
              <a:t>Archbishop William Laud of Canterbury  who bequeathed it to the </a:t>
            </a:r>
            <a:r>
              <a:rPr lang="en-IE" b="1" dirty="0" err="1">
                <a:solidFill>
                  <a:srgbClr val="C00000"/>
                </a:solidFill>
              </a:rPr>
              <a:t>Bodlein</a:t>
            </a:r>
            <a:r>
              <a:rPr lang="en-IE" b="1" dirty="0">
                <a:solidFill>
                  <a:srgbClr val="C00000"/>
                </a:solidFill>
              </a:rPr>
              <a:t> Library Oxford in 1636 on the condition that it did not leave the library.</a:t>
            </a:r>
          </a:p>
          <a:p>
            <a:pPr marL="285750" indent="-285750">
              <a:buFont typeface="Arial" panose="020B0604020202020204" pitchFamily="34" charset="0"/>
              <a:buChar char="•"/>
            </a:pPr>
            <a:endParaRPr lang="en-IE" b="1" dirty="0"/>
          </a:p>
        </p:txBody>
      </p:sp>
      <p:sp>
        <p:nvSpPr>
          <p:cNvPr id="6" name="TextBox 5">
            <a:extLst>
              <a:ext uri="{FF2B5EF4-FFF2-40B4-BE49-F238E27FC236}">
                <a16:creationId xmlns:a16="http://schemas.microsoft.com/office/drawing/2014/main" id="{A40E2C4B-3905-95B0-D570-74190BF3BD7E}"/>
              </a:ext>
            </a:extLst>
          </p:cNvPr>
          <p:cNvSpPr txBox="1"/>
          <p:nvPr/>
        </p:nvSpPr>
        <p:spPr>
          <a:xfrm>
            <a:off x="266700" y="877541"/>
            <a:ext cx="9161385" cy="646331"/>
          </a:xfrm>
          <a:prstGeom prst="rect">
            <a:avLst/>
          </a:prstGeom>
          <a:noFill/>
        </p:spPr>
        <p:txBody>
          <a:bodyPr wrap="square" rtlCol="0">
            <a:spAutoFit/>
          </a:bodyPr>
          <a:lstStyle/>
          <a:p>
            <a:pPr algn="just"/>
            <a:r>
              <a:rPr lang="en-IE" b="1" dirty="0"/>
              <a:t>The Book of Rahan  (Laud </a:t>
            </a:r>
            <a:r>
              <a:rPr lang="en-IE" b="1" dirty="0" err="1"/>
              <a:t>Misc</a:t>
            </a:r>
            <a:r>
              <a:rPr lang="en-IE" b="1" dirty="0"/>
              <a:t> 610 Bodleian Library Oxford). This book is of greater significance  to the local community than previously  thought.  </a:t>
            </a:r>
            <a:endParaRPr lang="en-IE" b="1" dirty="0">
              <a:highlight>
                <a:srgbClr val="FF0000"/>
              </a:highlight>
            </a:endParaRPr>
          </a:p>
        </p:txBody>
      </p:sp>
      <p:sp>
        <p:nvSpPr>
          <p:cNvPr id="7" name="TextBox 6">
            <a:extLst>
              <a:ext uri="{FF2B5EF4-FFF2-40B4-BE49-F238E27FC236}">
                <a16:creationId xmlns:a16="http://schemas.microsoft.com/office/drawing/2014/main" id="{7C5001C9-D46A-F52E-D846-06424FAA188B}"/>
              </a:ext>
            </a:extLst>
          </p:cNvPr>
          <p:cNvSpPr txBox="1"/>
          <p:nvPr/>
        </p:nvSpPr>
        <p:spPr>
          <a:xfrm>
            <a:off x="159411" y="2790239"/>
            <a:ext cx="9093200" cy="923330"/>
          </a:xfrm>
          <a:prstGeom prst="rect">
            <a:avLst/>
          </a:prstGeom>
          <a:noFill/>
        </p:spPr>
        <p:txBody>
          <a:bodyPr wrap="square" rtlCol="0">
            <a:spAutoFit/>
          </a:bodyPr>
          <a:lstStyle/>
          <a:p>
            <a:pPr algn="just"/>
            <a:r>
              <a:rPr lang="en-IE" b="1" dirty="0"/>
              <a:t>In the 15th century,  The Butlers owned a castle in </a:t>
            </a:r>
            <a:r>
              <a:rPr lang="en-IE" b="1" dirty="0" err="1"/>
              <a:t>Pottlerath</a:t>
            </a:r>
            <a:r>
              <a:rPr lang="en-IE" b="1" dirty="0"/>
              <a:t>, a townland not far from Callan in County </a:t>
            </a:r>
            <a:r>
              <a:rPr lang="en-IE" b="1" dirty="0" err="1"/>
              <a:t>Killkenny</a:t>
            </a:r>
            <a:r>
              <a:rPr lang="en-IE" b="1" dirty="0"/>
              <a:t>. The Butlers organised their scribes to copy various Manuscripts and combine them together into  one bound Manuscript. </a:t>
            </a:r>
          </a:p>
        </p:txBody>
      </p:sp>
      <p:sp>
        <p:nvSpPr>
          <p:cNvPr id="9" name="TextBox 8">
            <a:extLst>
              <a:ext uri="{FF2B5EF4-FFF2-40B4-BE49-F238E27FC236}">
                <a16:creationId xmlns:a16="http://schemas.microsoft.com/office/drawing/2014/main" id="{5DBF9BB3-59F1-D47D-73F0-A436400EDF5D}"/>
              </a:ext>
            </a:extLst>
          </p:cNvPr>
          <p:cNvSpPr txBox="1"/>
          <p:nvPr/>
        </p:nvSpPr>
        <p:spPr>
          <a:xfrm>
            <a:off x="208717" y="3713569"/>
            <a:ext cx="7308850" cy="369332"/>
          </a:xfrm>
          <a:prstGeom prst="rect">
            <a:avLst/>
          </a:prstGeom>
          <a:noFill/>
        </p:spPr>
        <p:txBody>
          <a:bodyPr wrap="square" rtlCol="0">
            <a:spAutoFit/>
          </a:bodyPr>
          <a:lstStyle/>
          <a:p>
            <a:pPr algn="just"/>
            <a:r>
              <a:rPr lang="en-IE" b="1" dirty="0"/>
              <a:t>The original manuscripts are missing.</a:t>
            </a:r>
          </a:p>
        </p:txBody>
      </p:sp>
      <p:sp>
        <p:nvSpPr>
          <p:cNvPr id="10" name="TextBox 9">
            <a:extLst>
              <a:ext uri="{FF2B5EF4-FFF2-40B4-BE49-F238E27FC236}">
                <a16:creationId xmlns:a16="http://schemas.microsoft.com/office/drawing/2014/main" id="{55119C9C-4767-9789-075F-2629399AE0DE}"/>
              </a:ext>
            </a:extLst>
          </p:cNvPr>
          <p:cNvSpPr txBox="1"/>
          <p:nvPr/>
        </p:nvSpPr>
        <p:spPr>
          <a:xfrm>
            <a:off x="208717" y="4013523"/>
            <a:ext cx="8077200" cy="369332"/>
          </a:xfrm>
          <a:prstGeom prst="rect">
            <a:avLst/>
          </a:prstGeom>
          <a:noFill/>
        </p:spPr>
        <p:txBody>
          <a:bodyPr wrap="square" rtlCol="0">
            <a:spAutoFit/>
          </a:bodyPr>
          <a:lstStyle/>
          <a:p>
            <a:r>
              <a:rPr lang="en-IE" b="1" u="sng" dirty="0"/>
              <a:t>The manuscripts copied by the scribes were  -  (“ff. “  Modern equivalent = “page “)</a:t>
            </a:r>
          </a:p>
        </p:txBody>
      </p:sp>
      <p:sp>
        <p:nvSpPr>
          <p:cNvPr id="11" name="TextBox 10">
            <a:extLst>
              <a:ext uri="{FF2B5EF4-FFF2-40B4-BE49-F238E27FC236}">
                <a16:creationId xmlns:a16="http://schemas.microsoft.com/office/drawing/2014/main" id="{3E3618CA-7D99-19E0-D4B4-4A953D35B16C}"/>
              </a:ext>
            </a:extLst>
          </p:cNvPr>
          <p:cNvSpPr txBox="1"/>
          <p:nvPr/>
        </p:nvSpPr>
        <p:spPr>
          <a:xfrm>
            <a:off x="67336" y="4549676"/>
            <a:ext cx="9277350" cy="2308324"/>
          </a:xfrm>
          <a:prstGeom prst="rect">
            <a:avLst/>
          </a:prstGeom>
          <a:noFill/>
        </p:spPr>
        <p:txBody>
          <a:bodyPr wrap="square" rtlCol="0">
            <a:spAutoFit/>
          </a:bodyPr>
          <a:lstStyle/>
          <a:p>
            <a:pPr marL="342900" indent="-342900">
              <a:buFont typeface="+mj-lt"/>
              <a:buAutoNum type="arabicPeriod"/>
            </a:pPr>
            <a:r>
              <a:rPr lang="en-IE" b="1" dirty="0"/>
              <a:t> </a:t>
            </a:r>
            <a:r>
              <a:rPr lang="en-IE" b="1" u="sng" dirty="0" err="1"/>
              <a:t>Leabhar</a:t>
            </a:r>
            <a:r>
              <a:rPr lang="en-IE" b="1" u="sng" dirty="0"/>
              <a:t> </a:t>
            </a:r>
            <a:r>
              <a:rPr lang="en-IE" b="1" u="sng" dirty="0" err="1"/>
              <a:t>na</a:t>
            </a:r>
            <a:r>
              <a:rPr lang="en-IE" b="1" u="sng" dirty="0"/>
              <a:t> </a:t>
            </a:r>
            <a:r>
              <a:rPr lang="en-IE" b="1" u="sng" dirty="0" err="1"/>
              <a:t>Ratha</a:t>
            </a:r>
            <a:r>
              <a:rPr lang="en-IE" b="1" u="sng" dirty="0"/>
              <a:t>  (the Book of </a:t>
            </a:r>
            <a:r>
              <a:rPr lang="en-IE" b="1" u="sng" dirty="0" err="1"/>
              <a:t>Pottlerath</a:t>
            </a:r>
            <a:r>
              <a:rPr lang="en-IE" b="1" u="sng" dirty="0"/>
              <a:t>) </a:t>
            </a:r>
            <a:r>
              <a:rPr lang="en-IE" b="1" dirty="0"/>
              <a:t>(ff. 1-58 ) written in 1453/4 for Edmund Butler.  </a:t>
            </a:r>
          </a:p>
          <a:p>
            <a:pPr marL="800100" lvl="1" indent="-342900">
              <a:buFont typeface="Arial" panose="020B0604020202020204" pitchFamily="34" charset="0"/>
              <a:buChar char="•"/>
            </a:pPr>
            <a:r>
              <a:rPr lang="en-IE" b="1" dirty="0"/>
              <a:t>The pages  (“ff”) referring to Rahan  seem to be  6r, 6v, 7r, 7v, 8r, 8v, 9r, 9v, 10r, 10v,</a:t>
            </a:r>
          </a:p>
          <a:p>
            <a:pPr marL="800100" lvl="1" indent="-342900">
              <a:buFont typeface="Arial" panose="020B0604020202020204" pitchFamily="34" charset="0"/>
              <a:buChar char="•"/>
            </a:pPr>
            <a:r>
              <a:rPr lang="en-IE" b="1" dirty="0"/>
              <a:t>The “r” after a number signifies a right hand page. </a:t>
            </a:r>
            <a:r>
              <a:rPr lang="en-IE" b="1" dirty="0" err="1"/>
              <a:t>e.g</a:t>
            </a:r>
            <a:r>
              <a:rPr lang="en-IE" b="1" dirty="0"/>
              <a:t> sequence above.</a:t>
            </a:r>
          </a:p>
          <a:p>
            <a:pPr marL="800100" lvl="1" indent="-342900">
              <a:buFont typeface="Arial" panose="020B0604020202020204" pitchFamily="34" charset="0"/>
              <a:buChar char="•"/>
            </a:pPr>
            <a:r>
              <a:rPr lang="en-IE" b="1" dirty="0"/>
              <a:t>The “v” after a number signifies the </a:t>
            </a:r>
            <a:r>
              <a:rPr lang="en-IE" b="1" u="sng" dirty="0"/>
              <a:t>reverse page </a:t>
            </a:r>
            <a:r>
              <a:rPr lang="en-IE" b="1" dirty="0"/>
              <a:t>of the “r”  number</a:t>
            </a:r>
          </a:p>
          <a:p>
            <a:pPr marL="342900" indent="-342900">
              <a:buFont typeface="+mj-lt"/>
              <a:buAutoNum type="arabicPeriod"/>
            </a:pPr>
            <a:r>
              <a:rPr lang="en-IE" b="1" u="sng" dirty="0"/>
              <a:t>Book of the White Earl </a:t>
            </a:r>
            <a:r>
              <a:rPr lang="en-IE" b="1" dirty="0"/>
              <a:t>(ff. 59-72) written 1410 x 1452 for James Butler 4</a:t>
            </a:r>
            <a:r>
              <a:rPr lang="en-IE" b="1" baseline="30000" dirty="0"/>
              <a:t>th</a:t>
            </a:r>
            <a:r>
              <a:rPr lang="en-IE" b="1" dirty="0"/>
              <a:t> Earl of Ormond, also known as the White Earl.</a:t>
            </a:r>
          </a:p>
          <a:p>
            <a:pPr marL="342900" indent="-342900">
              <a:buFont typeface="+mj-lt"/>
              <a:buAutoNum type="arabicPeriod"/>
            </a:pPr>
            <a:r>
              <a:rPr lang="en-IE" b="1" u="sng" dirty="0" err="1"/>
              <a:t>Leabhar</a:t>
            </a:r>
            <a:r>
              <a:rPr lang="en-IE" b="1" u="sng" dirty="0"/>
              <a:t> </a:t>
            </a:r>
            <a:r>
              <a:rPr lang="en-IE" b="1" u="sng" dirty="0" err="1"/>
              <a:t>na</a:t>
            </a:r>
            <a:r>
              <a:rPr lang="en-IE" b="1" u="sng" dirty="0"/>
              <a:t> </a:t>
            </a:r>
            <a:r>
              <a:rPr lang="en-IE" b="1" u="sng" dirty="0" err="1"/>
              <a:t>Ratha</a:t>
            </a:r>
            <a:r>
              <a:rPr lang="en-IE" b="1" u="sng" dirty="0"/>
              <a:t> (the Book of </a:t>
            </a:r>
            <a:r>
              <a:rPr lang="en-IE" b="1" u="sng" dirty="0" err="1"/>
              <a:t>Pottlerath</a:t>
            </a:r>
            <a:r>
              <a:rPr lang="en-IE" b="1" u="sng" dirty="0"/>
              <a:t>) </a:t>
            </a:r>
            <a:r>
              <a:rPr lang="en-IE" b="1" dirty="0"/>
              <a:t>(ff. 73-122) written in 1453/4 for Edmund Butler.</a:t>
            </a:r>
          </a:p>
          <a:p>
            <a:pPr marL="342900" indent="-342900">
              <a:buFont typeface="+mj-lt"/>
              <a:buAutoNum type="arabicPeriod"/>
            </a:pPr>
            <a:r>
              <a:rPr lang="en-IE" b="1" u="sng" dirty="0"/>
              <a:t>Book of the White Earl </a:t>
            </a:r>
            <a:r>
              <a:rPr lang="en-IE" b="1" dirty="0"/>
              <a:t>(ff. 123-146) written 1410 x 1452 for James Butler 4</a:t>
            </a:r>
            <a:r>
              <a:rPr lang="en-IE" b="1" baseline="30000" dirty="0"/>
              <a:t>th</a:t>
            </a:r>
            <a:r>
              <a:rPr lang="en-IE" b="1" dirty="0"/>
              <a:t> Earl of Ormond.</a:t>
            </a:r>
          </a:p>
        </p:txBody>
      </p:sp>
    </p:spTree>
    <p:extLst>
      <p:ext uri="{BB962C8B-B14F-4D97-AF65-F5344CB8AC3E}">
        <p14:creationId xmlns:p14="http://schemas.microsoft.com/office/powerpoint/2010/main" val="378088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1B1B0A0-D445-A84E-4E22-863F1FA6E2DA}"/>
              </a:ext>
            </a:extLst>
          </p:cNvPr>
          <p:cNvPicPr>
            <a:picLocks noChangeAspect="1"/>
          </p:cNvPicPr>
          <p:nvPr/>
        </p:nvPicPr>
        <p:blipFill>
          <a:blip r:embed="rId3"/>
          <a:stretch>
            <a:fillRect/>
          </a:stretch>
        </p:blipFill>
        <p:spPr>
          <a:xfrm>
            <a:off x="652992" y="1734676"/>
            <a:ext cx="10450383" cy="2676899"/>
          </a:xfrm>
          <a:prstGeom prst="rect">
            <a:avLst/>
          </a:prstGeom>
        </p:spPr>
      </p:pic>
      <p:pic>
        <p:nvPicPr>
          <p:cNvPr id="14" name="Picture 13">
            <a:extLst>
              <a:ext uri="{FF2B5EF4-FFF2-40B4-BE49-F238E27FC236}">
                <a16:creationId xmlns:a16="http://schemas.microsoft.com/office/drawing/2014/main" id="{156C052F-AEA1-4FCB-BB2C-FD5A201430F5}"/>
              </a:ext>
            </a:extLst>
          </p:cNvPr>
          <p:cNvPicPr>
            <a:picLocks noChangeAspect="1"/>
          </p:cNvPicPr>
          <p:nvPr/>
        </p:nvPicPr>
        <p:blipFill>
          <a:blip r:embed="rId4"/>
          <a:stretch>
            <a:fillRect/>
          </a:stretch>
        </p:blipFill>
        <p:spPr>
          <a:xfrm>
            <a:off x="2886444" y="744669"/>
            <a:ext cx="1682308" cy="1130542"/>
          </a:xfrm>
          <a:prstGeom prst="rect">
            <a:avLst/>
          </a:prstGeom>
        </p:spPr>
      </p:pic>
      <p:pic>
        <p:nvPicPr>
          <p:cNvPr id="17" name="Picture 16">
            <a:extLst>
              <a:ext uri="{FF2B5EF4-FFF2-40B4-BE49-F238E27FC236}">
                <a16:creationId xmlns:a16="http://schemas.microsoft.com/office/drawing/2014/main" id="{8D8E965B-C9DE-8785-7BF2-0E09B8D0873B}"/>
              </a:ext>
            </a:extLst>
          </p:cNvPr>
          <p:cNvPicPr>
            <a:picLocks noChangeAspect="1"/>
          </p:cNvPicPr>
          <p:nvPr/>
        </p:nvPicPr>
        <p:blipFill>
          <a:blip r:embed="rId5"/>
          <a:stretch>
            <a:fillRect/>
          </a:stretch>
        </p:blipFill>
        <p:spPr>
          <a:xfrm>
            <a:off x="4986705" y="744669"/>
            <a:ext cx="5181073" cy="1130542"/>
          </a:xfrm>
          <a:prstGeom prst="rect">
            <a:avLst/>
          </a:prstGeom>
        </p:spPr>
      </p:pic>
      <p:sp>
        <p:nvSpPr>
          <p:cNvPr id="18" name="TextBox 17">
            <a:extLst>
              <a:ext uri="{FF2B5EF4-FFF2-40B4-BE49-F238E27FC236}">
                <a16:creationId xmlns:a16="http://schemas.microsoft.com/office/drawing/2014/main" id="{CF77DF0B-5B53-5A63-7CF5-EED12C7A54A9}"/>
              </a:ext>
            </a:extLst>
          </p:cNvPr>
          <p:cNvSpPr txBox="1"/>
          <p:nvPr/>
        </p:nvSpPr>
        <p:spPr>
          <a:xfrm>
            <a:off x="807154" y="4315715"/>
            <a:ext cx="10450383" cy="1569660"/>
          </a:xfrm>
          <a:prstGeom prst="rect">
            <a:avLst/>
          </a:prstGeom>
          <a:noFill/>
        </p:spPr>
        <p:txBody>
          <a:bodyPr wrap="square" rtlCol="0">
            <a:spAutoFit/>
          </a:bodyPr>
          <a:lstStyle/>
          <a:p>
            <a:r>
              <a:rPr lang="en-IE" sz="2400" dirty="0"/>
              <a:t>                 This </a:t>
            </a:r>
            <a:r>
              <a:rPr lang="en-IE" sz="2400" dirty="0" err="1"/>
              <a:t>booke</a:t>
            </a:r>
            <a:r>
              <a:rPr lang="en-IE" sz="2400" dirty="0"/>
              <a:t> is a famous </a:t>
            </a:r>
            <a:r>
              <a:rPr lang="en-IE" sz="2400" dirty="0" err="1"/>
              <a:t>coppie</a:t>
            </a:r>
            <a:r>
              <a:rPr lang="en-IE" sz="2400" dirty="0"/>
              <a:t> of a </a:t>
            </a:r>
            <a:r>
              <a:rPr lang="en-IE" sz="2400" dirty="0" err="1"/>
              <a:t>greate</a:t>
            </a:r>
            <a:r>
              <a:rPr lang="en-IE" sz="2400" dirty="0"/>
              <a:t> </a:t>
            </a:r>
          </a:p>
          <a:p>
            <a:r>
              <a:rPr lang="en-IE" sz="2400" dirty="0"/>
              <a:t>                  part of Salter Cashel, </a:t>
            </a:r>
            <a:r>
              <a:rPr lang="en-IE" sz="2400" dirty="0">
                <a:highlight>
                  <a:srgbClr val="FFFF00"/>
                </a:highlight>
              </a:rPr>
              <a:t>the </a:t>
            </a:r>
            <a:r>
              <a:rPr lang="en-IE" sz="2400" dirty="0" err="1">
                <a:highlight>
                  <a:srgbClr val="FFFF00"/>
                </a:highlight>
              </a:rPr>
              <a:t>booke</a:t>
            </a:r>
            <a:r>
              <a:rPr lang="en-IE" sz="2400" dirty="0">
                <a:highlight>
                  <a:srgbClr val="FFFF00"/>
                </a:highlight>
              </a:rPr>
              <a:t> of S</a:t>
            </a:r>
          </a:p>
          <a:p>
            <a:r>
              <a:rPr lang="en-IE" sz="2400" dirty="0">
                <a:highlight>
                  <a:srgbClr val="FFFF00"/>
                </a:highlight>
              </a:rPr>
              <a:t>                  t </a:t>
            </a:r>
            <a:r>
              <a:rPr lang="en-IE" sz="2400" dirty="0" err="1">
                <a:highlight>
                  <a:srgbClr val="FFFF00"/>
                </a:highlight>
              </a:rPr>
              <a:t>Mochuda</a:t>
            </a:r>
            <a:r>
              <a:rPr lang="en-IE" sz="2400" dirty="0">
                <a:highlight>
                  <a:srgbClr val="FFFF00"/>
                </a:highlight>
              </a:rPr>
              <a:t> of </a:t>
            </a:r>
            <a:r>
              <a:rPr lang="en-IE" sz="2400" dirty="0" err="1">
                <a:highlight>
                  <a:srgbClr val="FFFF00"/>
                </a:highlight>
              </a:rPr>
              <a:t>Rathin</a:t>
            </a:r>
            <a:r>
              <a:rPr lang="en-IE" sz="2400" dirty="0">
                <a:highlight>
                  <a:srgbClr val="FFFF00"/>
                </a:highlight>
              </a:rPr>
              <a:t> &amp; Lismore</a:t>
            </a:r>
            <a:r>
              <a:rPr lang="en-IE" sz="2400" dirty="0"/>
              <a:t> and</a:t>
            </a:r>
          </a:p>
          <a:p>
            <a:r>
              <a:rPr lang="en-IE" sz="2400" dirty="0"/>
              <a:t>                   the chronicles of Conga etc.</a:t>
            </a:r>
          </a:p>
        </p:txBody>
      </p:sp>
      <p:sp>
        <p:nvSpPr>
          <p:cNvPr id="29" name="Text Box 1">
            <a:extLst>
              <a:ext uri="{FF2B5EF4-FFF2-40B4-BE49-F238E27FC236}">
                <a16:creationId xmlns:a16="http://schemas.microsoft.com/office/drawing/2014/main" id="{8240FAB2-9FE8-B769-FC8A-E6A18BA27DA5}"/>
              </a:ext>
            </a:extLst>
          </p:cNvPr>
          <p:cNvSpPr txBox="1"/>
          <p:nvPr/>
        </p:nvSpPr>
        <p:spPr>
          <a:xfrm>
            <a:off x="5538787" y="3237230"/>
            <a:ext cx="1114425" cy="383540"/>
          </a:xfrm>
          <a:prstGeom prst="rect">
            <a:avLst/>
          </a:prstGeom>
          <a:noFill/>
          <a:ln w="6350">
            <a:solidFill>
              <a:prstClr val="black"/>
            </a:solidFill>
          </a:ln>
        </p:spPr>
        <p:txBody>
          <a:bodyPr rot="0" spcFirstLastPara="0" vert="horz" wrap="none" lIns="91440" tIns="45720" rIns="91440" bIns="45720" numCol="1" spcCol="0" rtlCol="0" fromWordArt="0" anchor="t" anchorCtr="0" forceAA="0" compatLnSpc="1">
            <a:prstTxWarp prst="textNoShape">
              <a:avLst/>
            </a:prstTxWarp>
            <a:spAutoFit/>
          </a:bodyPr>
          <a:lstStyle/>
          <a:p>
            <a:pPr>
              <a:lnSpc>
                <a:spcPct val="107000"/>
              </a:lnSpc>
              <a:spcAft>
                <a:spcPts val="800"/>
              </a:spcAft>
            </a:pPr>
            <a:r>
              <a:rPr lang="en-IE" sz="1100" dirty="0">
                <a:effectLst/>
                <a:latin typeface="Calibri" panose="020F0502020204030204" pitchFamily="34" charset="0"/>
                <a:ea typeface="Calibri" panose="020F0502020204030204" pitchFamily="34" charset="0"/>
                <a:cs typeface="Times New Roman" panose="02020603050405020304" pitchFamily="18" charset="0"/>
              </a:rPr>
              <a:t>    </a:t>
            </a:r>
            <a:r>
              <a:rPr lang="en-IE" sz="1100" dirty="0" err="1">
                <a:effectLst/>
                <a:latin typeface="Calibri" panose="020F0502020204030204" pitchFamily="34" charset="0"/>
                <a:ea typeface="Calibri" panose="020F0502020204030204" pitchFamily="34" charset="0"/>
                <a:cs typeface="Times New Roman" panose="02020603050405020304" pitchFamily="18" charset="0"/>
              </a:rPr>
              <a:t>Bnbvfggh</a:t>
            </a:r>
            <a:r>
              <a:rPr lang="en-IE" sz="1100" dirty="0">
                <a:effectLst/>
                <a:latin typeface="Calibri" panose="020F0502020204030204" pitchFamily="34" charset="0"/>
                <a:ea typeface="Calibri" panose="020F0502020204030204" pitchFamily="34" charset="0"/>
                <a:cs typeface="Times New Roman" panose="02020603050405020304" pitchFamily="18" charset="0"/>
              </a:rPr>
              <a:t>  </a:t>
            </a:r>
            <a:r>
              <a:rPr lang="en-IE" sz="1100" dirty="0" err="1">
                <a:effectLst/>
                <a:latin typeface="Calibri" panose="020F0502020204030204" pitchFamily="34" charset="0"/>
                <a:ea typeface="Calibri" panose="020F0502020204030204" pitchFamily="34" charset="0"/>
                <a:cs typeface="Times New Roman" panose="02020603050405020304" pitchFamily="18" charset="0"/>
              </a:rPr>
              <a:t>vgb</a:t>
            </a:r>
            <a:endParaRPr lang="en-IE"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Text Box 1">
            <a:extLst>
              <a:ext uri="{FF2B5EF4-FFF2-40B4-BE49-F238E27FC236}">
                <a16:creationId xmlns:a16="http://schemas.microsoft.com/office/drawing/2014/main" id="{4E8758B5-2E43-91C4-B2AF-FD3FFBE14610}"/>
              </a:ext>
            </a:extLst>
          </p:cNvPr>
          <p:cNvSpPr txBox="1"/>
          <p:nvPr/>
        </p:nvSpPr>
        <p:spPr>
          <a:xfrm>
            <a:off x="1306793" y="5885375"/>
            <a:ext cx="9347587" cy="961995"/>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nSpc>
                <a:spcPct val="107000"/>
              </a:lnSpc>
              <a:spcAft>
                <a:spcPts val="800"/>
              </a:spcAft>
            </a:pPr>
            <a:r>
              <a:rPr lang="en-IE" sz="1600" dirty="0">
                <a:effectLst/>
                <a:latin typeface="Calibri" panose="020F0502020204030204" pitchFamily="34" charset="0"/>
                <a:ea typeface="Calibri" panose="020F0502020204030204" pitchFamily="34" charset="0"/>
                <a:cs typeface="Times New Roman" panose="02020603050405020304" pitchFamily="18" charset="0"/>
              </a:rPr>
              <a:t>                                                                Suggested </a:t>
            </a:r>
            <a:r>
              <a:rPr lang="en-IE" sz="1600" dirty="0">
                <a:latin typeface="Calibri" panose="020F0502020204030204" pitchFamily="34" charset="0"/>
                <a:ea typeface="Calibri" panose="020F0502020204030204" pitchFamily="34" charset="0"/>
                <a:cs typeface="Times New Roman" panose="02020603050405020304" pitchFamily="18" charset="0"/>
              </a:rPr>
              <a:t> </a:t>
            </a:r>
            <a:r>
              <a:rPr lang="en-IE" sz="1600" dirty="0">
                <a:effectLst/>
                <a:latin typeface="Calibri" panose="020F0502020204030204" pitchFamily="34" charset="0"/>
                <a:ea typeface="Calibri" panose="020F0502020204030204" pitchFamily="34" charset="0"/>
                <a:cs typeface="Times New Roman" panose="02020603050405020304" pitchFamily="18" charset="0"/>
              </a:rPr>
              <a:t>Name to use </a:t>
            </a:r>
            <a:r>
              <a:rPr lang="en-IE" sz="11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IE" sz="3200" dirty="0">
                <a:effectLst/>
                <a:latin typeface="Calibri" panose="020F0502020204030204" pitchFamily="34" charset="0"/>
                <a:ea typeface="Calibri" panose="020F0502020204030204" pitchFamily="34" charset="0"/>
                <a:cs typeface="Times New Roman" panose="02020603050405020304" pitchFamily="18" charset="0"/>
              </a:rPr>
              <a:t>        </a:t>
            </a:r>
            <a:r>
              <a:rPr lang="en-IE" sz="3200" b="1" dirty="0">
                <a:effectLst/>
                <a:latin typeface="Calibri" panose="020F0502020204030204" pitchFamily="34" charset="0"/>
                <a:ea typeface="Calibri" panose="020F0502020204030204" pitchFamily="34" charset="0"/>
                <a:cs typeface="Times New Roman" panose="02020603050405020304" pitchFamily="18" charset="0"/>
              </a:rPr>
              <a:t>Laud Misc</a:t>
            </a:r>
            <a:r>
              <a:rPr lang="en-IE" sz="3200" b="1" dirty="0">
                <a:latin typeface="Calibri" panose="020F0502020204030204" pitchFamily="34" charset="0"/>
                <a:ea typeface="Calibri" panose="020F0502020204030204" pitchFamily="34" charset="0"/>
                <a:cs typeface="Times New Roman" panose="02020603050405020304" pitchFamily="18" charset="0"/>
              </a:rPr>
              <a:t>. 610</a:t>
            </a:r>
            <a:r>
              <a:rPr lang="en-IE" sz="3200" b="1" dirty="0">
                <a:effectLst/>
                <a:latin typeface="Calibri" panose="020F0502020204030204" pitchFamily="34" charset="0"/>
                <a:ea typeface="Calibri" panose="020F0502020204030204" pitchFamily="34" charset="0"/>
                <a:cs typeface="Times New Roman" panose="02020603050405020304" pitchFamily="18" charset="0"/>
              </a:rPr>
              <a:t>  (Book of Rahan and Lismore)</a:t>
            </a:r>
          </a:p>
        </p:txBody>
      </p:sp>
      <p:sp>
        <p:nvSpPr>
          <p:cNvPr id="34" name="TextBox 33">
            <a:extLst>
              <a:ext uri="{FF2B5EF4-FFF2-40B4-BE49-F238E27FC236}">
                <a16:creationId xmlns:a16="http://schemas.microsoft.com/office/drawing/2014/main" id="{DDE4F9EA-5439-C345-4DF6-AB86B778345C}"/>
              </a:ext>
            </a:extLst>
          </p:cNvPr>
          <p:cNvSpPr txBox="1"/>
          <p:nvPr/>
        </p:nvSpPr>
        <p:spPr>
          <a:xfrm>
            <a:off x="652992" y="260876"/>
            <a:ext cx="10549846" cy="461665"/>
          </a:xfrm>
          <a:prstGeom prst="rect">
            <a:avLst/>
          </a:prstGeom>
          <a:noFill/>
        </p:spPr>
        <p:txBody>
          <a:bodyPr wrap="square" rtlCol="0">
            <a:spAutoFit/>
          </a:bodyPr>
          <a:lstStyle/>
          <a:p>
            <a:r>
              <a:rPr lang="en-IE" sz="2400" b="1" dirty="0"/>
              <a:t>                   Note inserted inside front cover of Laud Misc. 610 in 1673 </a:t>
            </a:r>
          </a:p>
        </p:txBody>
      </p:sp>
    </p:spTree>
    <p:extLst>
      <p:ext uri="{BB962C8B-B14F-4D97-AF65-F5344CB8AC3E}">
        <p14:creationId xmlns:p14="http://schemas.microsoft.com/office/powerpoint/2010/main" val="2934798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chair&#10;&#10;Description automatically generated with low confidence">
            <a:extLst>
              <a:ext uri="{FF2B5EF4-FFF2-40B4-BE49-F238E27FC236}">
                <a16:creationId xmlns:a16="http://schemas.microsoft.com/office/drawing/2014/main" id="{7EEEDEE5-296C-1107-0630-CE7B915C8104}"/>
              </a:ext>
            </a:extLst>
          </p:cNvPr>
          <p:cNvPicPr>
            <a:picLocks noChangeAspect="1"/>
          </p:cNvPicPr>
          <p:nvPr/>
        </p:nvPicPr>
        <p:blipFill>
          <a:blip r:embed="rId3"/>
          <a:stretch>
            <a:fillRect/>
          </a:stretch>
        </p:blipFill>
        <p:spPr>
          <a:xfrm>
            <a:off x="845721" y="589031"/>
            <a:ext cx="10611253" cy="6097870"/>
          </a:xfrm>
          <a:prstGeom prst="rect">
            <a:avLst/>
          </a:prstGeom>
        </p:spPr>
      </p:pic>
    </p:spTree>
    <p:extLst>
      <p:ext uri="{BB962C8B-B14F-4D97-AF65-F5344CB8AC3E}">
        <p14:creationId xmlns:p14="http://schemas.microsoft.com/office/powerpoint/2010/main" val="23036845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5F941F-628E-48BF-39B1-4AF96D6BA251}"/>
              </a:ext>
            </a:extLst>
          </p:cNvPr>
          <p:cNvSpPr txBox="1"/>
          <p:nvPr/>
        </p:nvSpPr>
        <p:spPr>
          <a:xfrm>
            <a:off x="4468484" y="207034"/>
            <a:ext cx="4802038" cy="461665"/>
          </a:xfrm>
          <a:prstGeom prst="rect">
            <a:avLst/>
          </a:prstGeom>
          <a:noFill/>
        </p:spPr>
        <p:txBody>
          <a:bodyPr wrap="square" rtlCol="0">
            <a:spAutoFit/>
          </a:bodyPr>
          <a:lstStyle/>
          <a:p>
            <a:r>
              <a:rPr lang="en-IE" sz="2400" b="1" dirty="0"/>
              <a:t>Images from Book of Rahan  - </a:t>
            </a:r>
            <a:r>
              <a:rPr lang="en-IE" sz="2400" b="1" dirty="0" err="1"/>
              <a:t>Bodli</a:t>
            </a:r>
            <a:endParaRPr lang="en-IE" sz="2400" b="1" dirty="0"/>
          </a:p>
        </p:txBody>
      </p:sp>
      <p:sp>
        <p:nvSpPr>
          <p:cNvPr id="4" name="TextBox 3">
            <a:extLst>
              <a:ext uri="{FF2B5EF4-FFF2-40B4-BE49-F238E27FC236}">
                <a16:creationId xmlns:a16="http://schemas.microsoft.com/office/drawing/2014/main" id="{7AA4EB3D-A131-F187-9BC8-EB00355736B9}"/>
              </a:ext>
            </a:extLst>
          </p:cNvPr>
          <p:cNvSpPr txBox="1"/>
          <p:nvPr/>
        </p:nvSpPr>
        <p:spPr>
          <a:xfrm>
            <a:off x="4557622" y="1575758"/>
            <a:ext cx="914400" cy="914400"/>
          </a:xfrm>
          <a:prstGeom prst="rect">
            <a:avLst/>
          </a:prstGeom>
          <a:noFill/>
        </p:spPr>
        <p:txBody>
          <a:bodyPr wrap="square" rtlCol="0">
            <a:spAutoFit/>
          </a:bodyPr>
          <a:lstStyle/>
          <a:p>
            <a:endParaRPr lang="en-IE" dirty="0"/>
          </a:p>
        </p:txBody>
      </p:sp>
      <p:sp>
        <p:nvSpPr>
          <p:cNvPr id="5" name="TextBox 4">
            <a:extLst>
              <a:ext uri="{FF2B5EF4-FFF2-40B4-BE49-F238E27FC236}">
                <a16:creationId xmlns:a16="http://schemas.microsoft.com/office/drawing/2014/main" id="{8510D90F-8112-448E-52DF-EBCF8B21FBBB}"/>
              </a:ext>
            </a:extLst>
          </p:cNvPr>
          <p:cNvSpPr txBox="1"/>
          <p:nvPr/>
        </p:nvSpPr>
        <p:spPr>
          <a:xfrm>
            <a:off x="1640931" y="3342488"/>
            <a:ext cx="581891" cy="461665"/>
          </a:xfrm>
          <a:prstGeom prst="rect">
            <a:avLst/>
          </a:prstGeom>
          <a:noFill/>
        </p:spPr>
        <p:txBody>
          <a:bodyPr wrap="square" rtlCol="0">
            <a:spAutoFit/>
          </a:bodyPr>
          <a:lstStyle/>
          <a:p>
            <a:r>
              <a:rPr lang="en-IE" sz="2400" b="1" dirty="0"/>
              <a:t>6r</a:t>
            </a:r>
          </a:p>
        </p:txBody>
      </p:sp>
      <p:pic>
        <p:nvPicPr>
          <p:cNvPr id="10" name="Picture 9">
            <a:extLst>
              <a:ext uri="{FF2B5EF4-FFF2-40B4-BE49-F238E27FC236}">
                <a16:creationId xmlns:a16="http://schemas.microsoft.com/office/drawing/2014/main" id="{74A3B5FF-8052-488D-4E34-A07AD35AFA0B}"/>
              </a:ext>
            </a:extLst>
          </p:cNvPr>
          <p:cNvPicPr>
            <a:picLocks noChangeAspect="1"/>
          </p:cNvPicPr>
          <p:nvPr/>
        </p:nvPicPr>
        <p:blipFill>
          <a:blip r:embed="rId3"/>
          <a:stretch>
            <a:fillRect/>
          </a:stretch>
        </p:blipFill>
        <p:spPr>
          <a:xfrm>
            <a:off x="4596626" y="3892010"/>
            <a:ext cx="3171806" cy="1870437"/>
          </a:xfrm>
          <a:prstGeom prst="rect">
            <a:avLst/>
          </a:prstGeom>
        </p:spPr>
      </p:pic>
      <p:pic>
        <p:nvPicPr>
          <p:cNvPr id="12" name="Picture 11" descr="Text&#10;&#10;Description automatically generated">
            <a:extLst>
              <a:ext uri="{FF2B5EF4-FFF2-40B4-BE49-F238E27FC236}">
                <a16:creationId xmlns:a16="http://schemas.microsoft.com/office/drawing/2014/main" id="{39C560C9-187D-425C-F31C-6BFB784236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1790" y="668699"/>
            <a:ext cx="1994380" cy="2722900"/>
          </a:xfrm>
          <a:prstGeom prst="rect">
            <a:avLst/>
          </a:prstGeom>
        </p:spPr>
      </p:pic>
      <p:pic>
        <p:nvPicPr>
          <p:cNvPr id="15" name="Picture 14" descr="Text&#10;&#10;Description automatically generated">
            <a:extLst>
              <a:ext uri="{FF2B5EF4-FFF2-40B4-BE49-F238E27FC236}">
                <a16:creationId xmlns:a16="http://schemas.microsoft.com/office/drawing/2014/main" id="{5CC0749A-5588-428D-DC6F-6E2374FB60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91934" y="857003"/>
            <a:ext cx="1781190" cy="2593164"/>
          </a:xfrm>
          <a:prstGeom prst="rect">
            <a:avLst/>
          </a:prstGeom>
        </p:spPr>
      </p:pic>
      <p:pic>
        <p:nvPicPr>
          <p:cNvPr id="17" name="Picture 16" descr="Text&#10;&#10;Description automatically generated">
            <a:extLst>
              <a:ext uri="{FF2B5EF4-FFF2-40B4-BE49-F238E27FC236}">
                <a16:creationId xmlns:a16="http://schemas.microsoft.com/office/drawing/2014/main" id="{A4F0C08E-43B1-2826-7DB9-8DFB0EB914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6531" y="911924"/>
            <a:ext cx="1781191" cy="2661396"/>
          </a:xfrm>
          <a:prstGeom prst="rect">
            <a:avLst/>
          </a:prstGeom>
        </p:spPr>
      </p:pic>
      <p:pic>
        <p:nvPicPr>
          <p:cNvPr id="19" name="Picture 18" descr="Text&#10;&#10;Description automatically generated">
            <a:extLst>
              <a:ext uri="{FF2B5EF4-FFF2-40B4-BE49-F238E27FC236}">
                <a16:creationId xmlns:a16="http://schemas.microsoft.com/office/drawing/2014/main" id="{087A4EBE-775E-1D7F-1737-893A8F5CA4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881" y="3787398"/>
            <a:ext cx="1885506" cy="1942948"/>
          </a:xfrm>
          <a:prstGeom prst="rect">
            <a:avLst/>
          </a:prstGeom>
        </p:spPr>
      </p:pic>
      <p:sp>
        <p:nvSpPr>
          <p:cNvPr id="20" name="TextBox 19">
            <a:extLst>
              <a:ext uri="{FF2B5EF4-FFF2-40B4-BE49-F238E27FC236}">
                <a16:creationId xmlns:a16="http://schemas.microsoft.com/office/drawing/2014/main" id="{E0D67C6E-DBC4-04D9-84FA-76F13F85044C}"/>
              </a:ext>
            </a:extLst>
          </p:cNvPr>
          <p:cNvSpPr txBox="1"/>
          <p:nvPr/>
        </p:nvSpPr>
        <p:spPr>
          <a:xfrm>
            <a:off x="5837331" y="3390437"/>
            <a:ext cx="581891" cy="461665"/>
          </a:xfrm>
          <a:prstGeom prst="rect">
            <a:avLst/>
          </a:prstGeom>
          <a:noFill/>
        </p:spPr>
        <p:txBody>
          <a:bodyPr wrap="square" rtlCol="0">
            <a:spAutoFit/>
          </a:bodyPr>
          <a:lstStyle/>
          <a:p>
            <a:r>
              <a:rPr lang="en-IE" sz="2400" b="1" dirty="0"/>
              <a:t>7v</a:t>
            </a:r>
          </a:p>
        </p:txBody>
      </p:sp>
      <p:sp>
        <p:nvSpPr>
          <p:cNvPr id="21" name="TextBox 20">
            <a:extLst>
              <a:ext uri="{FF2B5EF4-FFF2-40B4-BE49-F238E27FC236}">
                <a16:creationId xmlns:a16="http://schemas.microsoft.com/office/drawing/2014/main" id="{BF0258F1-476F-4D8D-3B34-32CE1EAC4522}"/>
              </a:ext>
            </a:extLst>
          </p:cNvPr>
          <p:cNvSpPr txBox="1"/>
          <p:nvPr/>
        </p:nvSpPr>
        <p:spPr>
          <a:xfrm>
            <a:off x="9693799" y="3575445"/>
            <a:ext cx="655545" cy="461665"/>
          </a:xfrm>
          <a:prstGeom prst="rect">
            <a:avLst/>
          </a:prstGeom>
          <a:noFill/>
        </p:spPr>
        <p:txBody>
          <a:bodyPr wrap="square" rtlCol="0">
            <a:spAutoFit/>
          </a:bodyPr>
          <a:lstStyle/>
          <a:p>
            <a:r>
              <a:rPr lang="en-IE" sz="2400" b="1" dirty="0"/>
              <a:t>8r</a:t>
            </a:r>
          </a:p>
        </p:txBody>
      </p:sp>
      <p:sp>
        <p:nvSpPr>
          <p:cNvPr id="22" name="TextBox 21">
            <a:extLst>
              <a:ext uri="{FF2B5EF4-FFF2-40B4-BE49-F238E27FC236}">
                <a16:creationId xmlns:a16="http://schemas.microsoft.com/office/drawing/2014/main" id="{1540FDF4-7063-68B3-6601-3F68CEB816CA}"/>
              </a:ext>
            </a:extLst>
          </p:cNvPr>
          <p:cNvSpPr txBox="1"/>
          <p:nvPr/>
        </p:nvSpPr>
        <p:spPr>
          <a:xfrm>
            <a:off x="1226127" y="5713591"/>
            <a:ext cx="581891" cy="461665"/>
          </a:xfrm>
          <a:prstGeom prst="rect">
            <a:avLst/>
          </a:prstGeom>
          <a:noFill/>
        </p:spPr>
        <p:txBody>
          <a:bodyPr wrap="square" rtlCol="0">
            <a:spAutoFit/>
          </a:bodyPr>
          <a:lstStyle/>
          <a:p>
            <a:r>
              <a:rPr lang="en-IE" sz="2400" b="1" dirty="0"/>
              <a:t>8v</a:t>
            </a:r>
          </a:p>
        </p:txBody>
      </p:sp>
      <p:pic>
        <p:nvPicPr>
          <p:cNvPr id="29" name="Picture 28" descr="Text&#10;&#10;Description automatically generated">
            <a:extLst>
              <a:ext uri="{FF2B5EF4-FFF2-40B4-BE49-F238E27FC236}">
                <a16:creationId xmlns:a16="http://schemas.microsoft.com/office/drawing/2014/main" id="{444E62A7-BF62-17EA-B432-3EFBDFD34A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06342" y="3787398"/>
            <a:ext cx="1421990" cy="1941424"/>
          </a:xfrm>
          <a:prstGeom prst="rect">
            <a:avLst/>
          </a:prstGeom>
        </p:spPr>
      </p:pic>
      <p:sp>
        <p:nvSpPr>
          <p:cNvPr id="30" name="TextBox 29">
            <a:extLst>
              <a:ext uri="{FF2B5EF4-FFF2-40B4-BE49-F238E27FC236}">
                <a16:creationId xmlns:a16="http://schemas.microsoft.com/office/drawing/2014/main" id="{35C90E28-E195-B51C-1322-0E79AF817106}"/>
              </a:ext>
            </a:extLst>
          </p:cNvPr>
          <p:cNvSpPr txBox="1"/>
          <p:nvPr/>
        </p:nvSpPr>
        <p:spPr>
          <a:xfrm>
            <a:off x="2964289" y="5713591"/>
            <a:ext cx="581891" cy="461665"/>
          </a:xfrm>
          <a:prstGeom prst="rect">
            <a:avLst/>
          </a:prstGeom>
          <a:noFill/>
        </p:spPr>
        <p:txBody>
          <a:bodyPr wrap="square" rtlCol="0">
            <a:spAutoFit/>
          </a:bodyPr>
          <a:lstStyle/>
          <a:p>
            <a:r>
              <a:rPr lang="en-IE" sz="2400" b="1" dirty="0"/>
              <a:t>9r</a:t>
            </a:r>
          </a:p>
        </p:txBody>
      </p:sp>
      <p:sp>
        <p:nvSpPr>
          <p:cNvPr id="31" name="TextBox 30">
            <a:extLst>
              <a:ext uri="{FF2B5EF4-FFF2-40B4-BE49-F238E27FC236}">
                <a16:creationId xmlns:a16="http://schemas.microsoft.com/office/drawing/2014/main" id="{BD522DD2-E22F-EC3B-C578-DB880DE449D3}"/>
              </a:ext>
            </a:extLst>
          </p:cNvPr>
          <p:cNvSpPr txBox="1"/>
          <p:nvPr/>
        </p:nvSpPr>
        <p:spPr>
          <a:xfrm>
            <a:off x="4557622" y="5753900"/>
            <a:ext cx="2996569" cy="461665"/>
          </a:xfrm>
          <a:prstGeom prst="rect">
            <a:avLst/>
          </a:prstGeom>
          <a:noFill/>
        </p:spPr>
        <p:txBody>
          <a:bodyPr wrap="square" rtlCol="0">
            <a:spAutoFit/>
          </a:bodyPr>
          <a:lstStyle/>
          <a:p>
            <a:r>
              <a:rPr lang="en-IE" sz="2400" b="1" dirty="0"/>
              <a:t>     9v          and        10r</a:t>
            </a:r>
          </a:p>
        </p:txBody>
      </p:sp>
    </p:spTree>
    <p:extLst>
      <p:ext uri="{BB962C8B-B14F-4D97-AF65-F5344CB8AC3E}">
        <p14:creationId xmlns:p14="http://schemas.microsoft.com/office/powerpoint/2010/main" val="2652303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8DFABC-3E1D-B96E-E217-D0BD80EF76C5}"/>
              </a:ext>
            </a:extLst>
          </p:cNvPr>
          <p:cNvPicPr>
            <a:picLocks noChangeAspect="1"/>
          </p:cNvPicPr>
          <p:nvPr/>
        </p:nvPicPr>
        <p:blipFill>
          <a:blip r:embed="rId3"/>
          <a:stretch>
            <a:fillRect/>
          </a:stretch>
        </p:blipFill>
        <p:spPr>
          <a:xfrm>
            <a:off x="766917" y="325368"/>
            <a:ext cx="10701992" cy="6311043"/>
          </a:xfrm>
          <a:prstGeom prst="rect">
            <a:avLst/>
          </a:prstGeom>
        </p:spPr>
      </p:pic>
    </p:spTree>
    <p:extLst>
      <p:ext uri="{BB962C8B-B14F-4D97-AF65-F5344CB8AC3E}">
        <p14:creationId xmlns:p14="http://schemas.microsoft.com/office/powerpoint/2010/main" val="2548497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up of a chair&#10;&#10;Description automatically generated with low confidence">
            <a:extLst>
              <a:ext uri="{FF2B5EF4-FFF2-40B4-BE49-F238E27FC236}">
                <a16:creationId xmlns:a16="http://schemas.microsoft.com/office/drawing/2014/main" id="{2481432E-E385-9BC3-BF04-9FE0F774C531}"/>
              </a:ext>
            </a:extLst>
          </p:cNvPr>
          <p:cNvPicPr>
            <a:picLocks noChangeAspect="1"/>
          </p:cNvPicPr>
          <p:nvPr/>
        </p:nvPicPr>
        <p:blipFill>
          <a:blip r:embed="rId3"/>
          <a:stretch>
            <a:fillRect/>
          </a:stretch>
        </p:blipFill>
        <p:spPr>
          <a:xfrm>
            <a:off x="840112" y="1168931"/>
            <a:ext cx="5028075" cy="2889437"/>
          </a:xfrm>
          <a:prstGeom prst="rect">
            <a:avLst/>
          </a:prstGeom>
        </p:spPr>
      </p:pic>
      <p:sp>
        <p:nvSpPr>
          <p:cNvPr id="7" name="TextBox 6">
            <a:extLst>
              <a:ext uri="{FF2B5EF4-FFF2-40B4-BE49-F238E27FC236}">
                <a16:creationId xmlns:a16="http://schemas.microsoft.com/office/drawing/2014/main" id="{603B106F-819D-F981-AA80-61470841667B}"/>
              </a:ext>
            </a:extLst>
          </p:cNvPr>
          <p:cNvSpPr txBox="1"/>
          <p:nvPr/>
        </p:nvSpPr>
        <p:spPr>
          <a:xfrm>
            <a:off x="990875" y="632220"/>
            <a:ext cx="2437911" cy="369332"/>
          </a:xfrm>
          <a:prstGeom prst="rect">
            <a:avLst/>
          </a:prstGeom>
          <a:noFill/>
        </p:spPr>
        <p:txBody>
          <a:bodyPr wrap="none" rtlCol="0">
            <a:spAutoFit/>
          </a:bodyPr>
          <a:lstStyle/>
          <a:p>
            <a:r>
              <a:rPr lang="en-IE" dirty="0"/>
              <a:t>Image ex Book of Rahan</a:t>
            </a:r>
          </a:p>
        </p:txBody>
      </p:sp>
      <p:sp>
        <p:nvSpPr>
          <p:cNvPr id="10" name="TextBox 9">
            <a:extLst>
              <a:ext uri="{FF2B5EF4-FFF2-40B4-BE49-F238E27FC236}">
                <a16:creationId xmlns:a16="http://schemas.microsoft.com/office/drawing/2014/main" id="{DD8EF49C-5FF1-5599-65E7-1F5F32EB9037}"/>
              </a:ext>
            </a:extLst>
          </p:cNvPr>
          <p:cNvSpPr txBox="1"/>
          <p:nvPr/>
        </p:nvSpPr>
        <p:spPr>
          <a:xfrm>
            <a:off x="6173050" y="768429"/>
            <a:ext cx="5028075" cy="3447098"/>
          </a:xfrm>
          <a:prstGeom prst="rect">
            <a:avLst/>
          </a:prstGeom>
          <a:noFill/>
        </p:spPr>
        <p:txBody>
          <a:bodyPr wrap="square" rtlCol="0">
            <a:spAutoFit/>
          </a:bodyPr>
          <a:lstStyle/>
          <a:p>
            <a:pPr algn="ctr"/>
            <a:r>
              <a:rPr lang="en-IE" sz="2800" b="1" dirty="0"/>
              <a:t>Pages relevant to Rahan in </a:t>
            </a:r>
          </a:p>
          <a:p>
            <a:pPr algn="ctr"/>
            <a:r>
              <a:rPr lang="en-IE" sz="2800" b="1" dirty="0"/>
              <a:t>Laud </a:t>
            </a:r>
            <a:r>
              <a:rPr lang="en-IE" sz="2800" b="1" dirty="0" err="1"/>
              <a:t>Misc</a:t>
            </a:r>
            <a:r>
              <a:rPr lang="en-IE" sz="2800" b="1" dirty="0"/>
              <a:t> 610</a:t>
            </a:r>
          </a:p>
          <a:p>
            <a:endParaRPr lang="en-IE" dirty="0"/>
          </a:p>
          <a:p>
            <a:r>
              <a:rPr lang="en-IE" b="1" dirty="0"/>
              <a:t>It has been difficult to get  an exact fix on how many pages of the  Laud </a:t>
            </a:r>
            <a:r>
              <a:rPr lang="en-IE" b="1" dirty="0" err="1"/>
              <a:t>Misc</a:t>
            </a:r>
            <a:r>
              <a:rPr lang="en-IE" b="1" dirty="0"/>
              <a:t> 610 refer to Rahan.</a:t>
            </a:r>
          </a:p>
          <a:p>
            <a:r>
              <a:rPr lang="en-IE" b="1" dirty="0"/>
              <a:t>Written in Gaelic (Irish) and Latin.</a:t>
            </a:r>
          </a:p>
          <a:p>
            <a:endParaRPr lang="en-IE" b="1" dirty="0"/>
          </a:p>
          <a:p>
            <a:r>
              <a:rPr lang="en-IE" b="1" dirty="0"/>
              <a:t>From research done to date the following pages appear to refer to Rahan.</a:t>
            </a:r>
          </a:p>
          <a:p>
            <a:endParaRPr lang="en-IE" b="1" dirty="0"/>
          </a:p>
          <a:p>
            <a:r>
              <a:rPr lang="en-IE" b="1" dirty="0"/>
              <a:t>6r, 7v, 8r,  8v, 9r, 9v, 10r,   maybe moreover </a:t>
            </a:r>
          </a:p>
        </p:txBody>
      </p:sp>
      <p:sp>
        <p:nvSpPr>
          <p:cNvPr id="11" name="TextBox 10">
            <a:extLst>
              <a:ext uri="{FF2B5EF4-FFF2-40B4-BE49-F238E27FC236}">
                <a16:creationId xmlns:a16="http://schemas.microsoft.com/office/drawing/2014/main" id="{0D73A73A-2D36-AC9B-E521-24889291B7EF}"/>
              </a:ext>
            </a:extLst>
          </p:cNvPr>
          <p:cNvSpPr txBox="1"/>
          <p:nvPr/>
        </p:nvSpPr>
        <p:spPr>
          <a:xfrm>
            <a:off x="1210676" y="4366022"/>
            <a:ext cx="9708858" cy="2308324"/>
          </a:xfrm>
          <a:prstGeom prst="rect">
            <a:avLst/>
          </a:prstGeom>
          <a:noFill/>
        </p:spPr>
        <p:txBody>
          <a:bodyPr wrap="square" rtlCol="0">
            <a:spAutoFit/>
          </a:bodyPr>
          <a:lstStyle/>
          <a:p>
            <a:r>
              <a:rPr lang="en-IE"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Page 354 George Petrie – </a:t>
            </a:r>
            <a:r>
              <a:rPr lang="en-IE" sz="2400" b="1" u="sng"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Essay on the Round Towers of Ireland etc (1845)</a:t>
            </a:r>
            <a:endParaRPr lang="en-IE" sz="2400" u="sng" dirty="0">
              <a:effectLst/>
              <a:latin typeface="Times New Roman" panose="02020603050405020304" pitchFamily="18" charset="0"/>
              <a:ea typeface="Times New Roman" panose="02020603050405020304" pitchFamily="18" charset="0"/>
            </a:endParaRPr>
          </a:p>
          <a:p>
            <a:pPr algn="just"/>
            <a:r>
              <a:rPr lang="en-IE"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 (Constantine) then carried this wealth with him to Cell </a:t>
            </a:r>
            <a:r>
              <a:rPr lang="en-IE" sz="2400" b="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Belaigh</a:t>
            </a:r>
            <a:r>
              <a:rPr lang="en-IE"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in </a:t>
            </a:r>
            <a:r>
              <a:rPr lang="en-IE" sz="2400" b="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Magh</a:t>
            </a:r>
            <a:r>
              <a:rPr lang="en-IE"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Constantine, for this was one of the churches of </a:t>
            </a:r>
            <a:r>
              <a:rPr lang="en-IE" sz="2400" b="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Ua</a:t>
            </a:r>
            <a:r>
              <a:rPr lang="en-IE"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IE" sz="2400" b="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Suanaigh</a:t>
            </a:r>
            <a:r>
              <a:rPr lang="en-IE"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and the whole of </a:t>
            </a:r>
            <a:r>
              <a:rPr lang="en-IE" sz="2400" b="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Magh</a:t>
            </a:r>
            <a:r>
              <a:rPr lang="en-IE" sz="2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Constantine  belonged to him.” </a:t>
            </a:r>
          </a:p>
          <a:p>
            <a:pPr algn="just"/>
            <a:endParaRPr lang="en-IE" sz="2400" b="1" dirty="0">
              <a:solidFill>
                <a:srgbClr val="000000"/>
              </a:solidFill>
              <a:latin typeface="Calibri" panose="020F0502020204030204" pitchFamily="34" charset="0"/>
              <a:cs typeface="Times New Roman" panose="02020603050405020304" pitchFamily="18" charset="0"/>
            </a:endParaRPr>
          </a:p>
          <a:p>
            <a:pPr algn="just"/>
            <a:r>
              <a:rPr lang="en-IE" sz="2400" b="1" dirty="0">
                <a:solidFill>
                  <a:srgbClr val="000000"/>
                </a:solidFill>
                <a:latin typeface="Calibri" panose="020F0502020204030204" pitchFamily="34" charset="0"/>
                <a:cs typeface="Times New Roman" panose="02020603050405020304" pitchFamily="18" charset="0"/>
              </a:rPr>
              <a:t>There is a copy of this Book in Offaly History</a:t>
            </a:r>
            <a:endParaRPr lang="en-IE" sz="2400" dirty="0"/>
          </a:p>
        </p:txBody>
      </p:sp>
    </p:spTree>
    <p:extLst>
      <p:ext uri="{BB962C8B-B14F-4D97-AF65-F5344CB8AC3E}">
        <p14:creationId xmlns:p14="http://schemas.microsoft.com/office/powerpoint/2010/main" val="953238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643126-EB38-40E0-D6E5-ED19DF22F6CE}"/>
              </a:ext>
            </a:extLst>
          </p:cNvPr>
          <p:cNvPicPr>
            <a:picLocks noChangeAspect="1"/>
          </p:cNvPicPr>
          <p:nvPr/>
        </p:nvPicPr>
        <p:blipFill>
          <a:blip r:embed="rId3"/>
          <a:stretch>
            <a:fillRect/>
          </a:stretch>
        </p:blipFill>
        <p:spPr>
          <a:xfrm>
            <a:off x="3393555" y="276265"/>
            <a:ext cx="3410706" cy="4677202"/>
          </a:xfrm>
          <a:prstGeom prst="rect">
            <a:avLst/>
          </a:prstGeom>
        </p:spPr>
      </p:pic>
      <p:pic>
        <p:nvPicPr>
          <p:cNvPr id="5" name="Picture 4">
            <a:extLst>
              <a:ext uri="{FF2B5EF4-FFF2-40B4-BE49-F238E27FC236}">
                <a16:creationId xmlns:a16="http://schemas.microsoft.com/office/drawing/2014/main" id="{5A98013E-0B51-A415-B7E6-B999E0FA6194}"/>
              </a:ext>
            </a:extLst>
          </p:cNvPr>
          <p:cNvPicPr>
            <a:picLocks noChangeAspect="1"/>
          </p:cNvPicPr>
          <p:nvPr/>
        </p:nvPicPr>
        <p:blipFill>
          <a:blip r:embed="rId4"/>
          <a:stretch>
            <a:fillRect/>
          </a:stretch>
        </p:blipFill>
        <p:spPr>
          <a:xfrm>
            <a:off x="334537" y="5105629"/>
            <a:ext cx="10749769" cy="1317610"/>
          </a:xfrm>
          <a:prstGeom prst="rect">
            <a:avLst/>
          </a:prstGeom>
        </p:spPr>
      </p:pic>
    </p:spTree>
    <p:extLst>
      <p:ext uri="{BB962C8B-B14F-4D97-AF65-F5344CB8AC3E}">
        <p14:creationId xmlns:p14="http://schemas.microsoft.com/office/powerpoint/2010/main" val="1957912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6A51E9-CDA3-D50E-8211-E9AEACE6479F}"/>
              </a:ext>
            </a:extLst>
          </p:cNvPr>
          <p:cNvSpPr txBox="1"/>
          <p:nvPr/>
        </p:nvSpPr>
        <p:spPr>
          <a:xfrm>
            <a:off x="426028" y="1098707"/>
            <a:ext cx="8271163" cy="1938992"/>
          </a:xfrm>
          <a:prstGeom prst="rect">
            <a:avLst/>
          </a:prstGeom>
          <a:noFill/>
        </p:spPr>
        <p:txBody>
          <a:bodyPr wrap="square" rtlCol="0">
            <a:spAutoFit/>
          </a:bodyPr>
          <a:lstStyle/>
          <a:p>
            <a:pPr algn="l"/>
            <a:r>
              <a:rPr lang="en-GB" sz="2400" b="1" i="0" dirty="0" err="1">
                <a:effectLst/>
              </a:rPr>
              <a:t>Pottlerath</a:t>
            </a:r>
            <a:r>
              <a:rPr lang="en-GB" sz="2400" b="1" i="0" dirty="0">
                <a:effectLst/>
              </a:rPr>
              <a:t> is in the Electoral Division of </a:t>
            </a:r>
            <a:r>
              <a:rPr lang="en-GB" sz="2400" b="1" i="0" u="none" strike="noStrike" dirty="0" err="1">
                <a:effectLst/>
                <a:hlinkClick r:id="rId3">
                  <a:extLst>
                    <a:ext uri="{A12FA001-AC4F-418D-AE19-62706E023703}">
                      <ahyp:hlinkClr xmlns:ahyp="http://schemas.microsoft.com/office/drawing/2018/hyperlinkcolor" val="tx"/>
                    </a:ext>
                  </a:extLst>
                </a:hlinkClick>
              </a:rPr>
              <a:t>Kilmanagh</a:t>
            </a:r>
            <a:r>
              <a:rPr lang="en-GB" sz="2400" b="1" i="0" dirty="0">
                <a:effectLst/>
              </a:rPr>
              <a:t>, in Civil Parish of </a:t>
            </a:r>
            <a:r>
              <a:rPr lang="en-GB" sz="2400" b="1" i="0" u="none" strike="noStrike" dirty="0" err="1">
                <a:effectLst/>
                <a:cs typeface="Calibri" panose="020F0502020204030204" pitchFamily="34" charset="0"/>
                <a:hlinkClick r:id="rId4">
                  <a:extLst>
                    <a:ext uri="{A12FA001-AC4F-418D-AE19-62706E023703}">
                      <ahyp:hlinkClr xmlns:ahyp="http://schemas.microsoft.com/office/drawing/2018/hyperlinkcolor" val="tx"/>
                    </a:ext>
                  </a:extLst>
                </a:hlinkClick>
              </a:rPr>
              <a:t>Kilmanagh</a:t>
            </a:r>
            <a:r>
              <a:rPr lang="en-GB" sz="2400" b="1" i="0" dirty="0">
                <a:effectLst/>
              </a:rPr>
              <a:t>, in the Barony of </a:t>
            </a:r>
            <a:r>
              <a:rPr lang="en-GB" sz="2400" b="1" i="0" u="none" strike="noStrike" dirty="0" err="1">
                <a:effectLst/>
                <a:hlinkClick r:id="rId5">
                  <a:extLst>
                    <a:ext uri="{A12FA001-AC4F-418D-AE19-62706E023703}">
                      <ahyp:hlinkClr xmlns:ahyp="http://schemas.microsoft.com/office/drawing/2018/hyperlinkcolor" val="tx"/>
                    </a:ext>
                  </a:extLst>
                </a:hlinkClick>
              </a:rPr>
              <a:t>Crannagh</a:t>
            </a:r>
            <a:r>
              <a:rPr lang="en-GB" sz="2400" b="1" i="0" dirty="0">
                <a:effectLst/>
              </a:rPr>
              <a:t>, in the County of </a:t>
            </a:r>
            <a:r>
              <a:rPr lang="en-GB" sz="2400" b="1" i="0" u="none" strike="noStrike" dirty="0">
                <a:effectLst/>
                <a:hlinkClick r:id="rId6">
                  <a:extLst>
                    <a:ext uri="{A12FA001-AC4F-418D-AE19-62706E023703}">
                      <ahyp:hlinkClr xmlns:ahyp="http://schemas.microsoft.com/office/drawing/2018/hyperlinkcolor" val="tx"/>
                    </a:ext>
                  </a:extLst>
                </a:hlinkClick>
              </a:rPr>
              <a:t>Kilkenny</a:t>
            </a:r>
            <a:endParaRPr lang="en-GB" sz="2400" b="1" i="0" dirty="0">
              <a:effectLst/>
            </a:endParaRPr>
          </a:p>
          <a:p>
            <a:pPr algn="l"/>
            <a:endParaRPr lang="en-GB" sz="2400" b="1" i="0" dirty="0">
              <a:effectLst/>
              <a:latin typeface="Helvetica Neue"/>
            </a:endParaRPr>
          </a:p>
          <a:p>
            <a:pPr algn="l"/>
            <a:r>
              <a:rPr lang="en-GB" sz="2400" b="1" i="0" dirty="0">
                <a:effectLst/>
              </a:rPr>
              <a:t>The Irish name for </a:t>
            </a:r>
            <a:r>
              <a:rPr lang="en-GB" sz="2400" b="1" i="0" dirty="0" err="1">
                <a:effectLst/>
              </a:rPr>
              <a:t>Pottlerath</a:t>
            </a:r>
            <a:r>
              <a:rPr lang="en-GB" sz="2400" b="1" i="0" dirty="0">
                <a:effectLst/>
              </a:rPr>
              <a:t> is </a:t>
            </a:r>
            <a:r>
              <a:rPr lang="en-GB" sz="2400" b="1" i="0" dirty="0" err="1">
                <a:effectLst/>
              </a:rPr>
              <a:t>Ráth</a:t>
            </a:r>
            <a:r>
              <a:rPr lang="en-GB" sz="2400" b="1" i="0" dirty="0">
                <a:effectLst/>
              </a:rPr>
              <a:t> an </a:t>
            </a:r>
            <a:r>
              <a:rPr lang="en-GB" sz="2400" b="1" i="0" dirty="0" err="1">
                <a:effectLst/>
              </a:rPr>
              <a:t>Photaire</a:t>
            </a:r>
            <a:endParaRPr lang="en-GB" sz="2400" b="1" i="0" dirty="0">
              <a:effectLst/>
            </a:endParaRPr>
          </a:p>
        </p:txBody>
      </p:sp>
      <p:sp>
        <p:nvSpPr>
          <p:cNvPr id="6" name="TextBox 5">
            <a:extLst>
              <a:ext uri="{FF2B5EF4-FFF2-40B4-BE49-F238E27FC236}">
                <a16:creationId xmlns:a16="http://schemas.microsoft.com/office/drawing/2014/main" id="{68283ACD-D6E3-95A4-3B78-2715DB3C0C35}"/>
              </a:ext>
            </a:extLst>
          </p:cNvPr>
          <p:cNvSpPr txBox="1"/>
          <p:nvPr/>
        </p:nvSpPr>
        <p:spPr>
          <a:xfrm>
            <a:off x="8290212" y="5458452"/>
            <a:ext cx="3901788" cy="830997"/>
          </a:xfrm>
          <a:prstGeom prst="rect">
            <a:avLst/>
          </a:prstGeom>
          <a:noFill/>
        </p:spPr>
        <p:txBody>
          <a:bodyPr wrap="square" rtlCol="0">
            <a:spAutoFit/>
          </a:bodyPr>
          <a:lstStyle/>
          <a:p>
            <a:pPr algn="ctr"/>
            <a:r>
              <a:rPr lang="en-IE" sz="2400" b="1" dirty="0"/>
              <a:t>Thomas (“Black Tom”) Butler,            10</a:t>
            </a:r>
            <a:r>
              <a:rPr lang="en-IE" sz="2400" b="1" baseline="30000" dirty="0"/>
              <a:t>th</a:t>
            </a:r>
            <a:r>
              <a:rPr lang="en-IE" sz="2400" b="1" dirty="0"/>
              <a:t> Earl of Ormond</a:t>
            </a:r>
          </a:p>
        </p:txBody>
      </p:sp>
      <p:pic>
        <p:nvPicPr>
          <p:cNvPr id="1026" name="Picture 2">
            <a:extLst>
              <a:ext uri="{FF2B5EF4-FFF2-40B4-BE49-F238E27FC236}">
                <a16:creationId xmlns:a16="http://schemas.microsoft.com/office/drawing/2014/main" id="{0FE88B1F-FB98-9009-7C74-ED3B0B690F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53839" y="1184564"/>
            <a:ext cx="2963198" cy="410896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7998892-DD5A-EE74-1484-DC1D58A88997}"/>
              </a:ext>
            </a:extLst>
          </p:cNvPr>
          <p:cNvSpPr txBox="1"/>
          <p:nvPr/>
        </p:nvSpPr>
        <p:spPr>
          <a:xfrm>
            <a:off x="1259032" y="4123747"/>
            <a:ext cx="6605154" cy="369332"/>
          </a:xfrm>
          <a:prstGeom prst="rect">
            <a:avLst/>
          </a:prstGeom>
          <a:noFill/>
        </p:spPr>
        <p:txBody>
          <a:bodyPr wrap="square">
            <a:spAutoFit/>
          </a:bodyPr>
          <a:lstStyle/>
          <a:p>
            <a:r>
              <a:rPr lang="en-IE" dirty="0"/>
              <a:t>https://kilkennyarchaeologicalsociety.ie/the-book-of-pottlerath/</a:t>
            </a:r>
          </a:p>
        </p:txBody>
      </p:sp>
      <p:sp>
        <p:nvSpPr>
          <p:cNvPr id="8" name="TextBox 7">
            <a:extLst>
              <a:ext uri="{FF2B5EF4-FFF2-40B4-BE49-F238E27FC236}">
                <a16:creationId xmlns:a16="http://schemas.microsoft.com/office/drawing/2014/main" id="{FD8CD273-7B98-7DD8-2766-58F2EA847FDA}"/>
              </a:ext>
            </a:extLst>
          </p:cNvPr>
          <p:cNvSpPr txBox="1"/>
          <p:nvPr/>
        </p:nvSpPr>
        <p:spPr>
          <a:xfrm>
            <a:off x="426028" y="249505"/>
            <a:ext cx="10716490" cy="830997"/>
          </a:xfrm>
          <a:prstGeom prst="rect">
            <a:avLst/>
          </a:prstGeom>
          <a:noFill/>
        </p:spPr>
        <p:txBody>
          <a:bodyPr wrap="square" rtlCol="0">
            <a:spAutoFit/>
          </a:bodyPr>
          <a:lstStyle/>
          <a:p>
            <a:r>
              <a:rPr lang="en-IE" sz="2400" b="1" dirty="0"/>
              <a:t>It appears that the new combined manuscript including the “Book of Rahan” was called “The Book of </a:t>
            </a:r>
            <a:r>
              <a:rPr lang="en-IE" sz="2400" b="1" dirty="0" err="1"/>
              <a:t>Pottlerath</a:t>
            </a:r>
            <a:r>
              <a:rPr lang="en-IE" sz="2400" b="1" dirty="0"/>
              <a:t>”  after the location of the Butlers.</a:t>
            </a:r>
            <a:endParaRPr lang="en-IE" dirty="0"/>
          </a:p>
        </p:txBody>
      </p:sp>
      <p:sp>
        <p:nvSpPr>
          <p:cNvPr id="2" name="TextBox 1">
            <a:extLst>
              <a:ext uri="{FF2B5EF4-FFF2-40B4-BE49-F238E27FC236}">
                <a16:creationId xmlns:a16="http://schemas.microsoft.com/office/drawing/2014/main" id="{72ED84CC-36CD-7B76-3BFC-7B790F9CF8B7}"/>
              </a:ext>
            </a:extLst>
          </p:cNvPr>
          <p:cNvSpPr txBox="1"/>
          <p:nvPr/>
        </p:nvSpPr>
        <p:spPr>
          <a:xfrm>
            <a:off x="1222662" y="3662082"/>
            <a:ext cx="6291350" cy="369332"/>
          </a:xfrm>
          <a:prstGeom prst="rect">
            <a:avLst/>
          </a:prstGeom>
          <a:noFill/>
        </p:spPr>
        <p:txBody>
          <a:bodyPr wrap="square" rtlCol="0">
            <a:spAutoFit/>
          </a:bodyPr>
          <a:lstStyle/>
          <a:p>
            <a:r>
              <a:rPr lang="en-IE" sz="1800" b="1" dirty="0">
                <a:hlinkClick r:id="rId8"/>
              </a:rPr>
              <a:t>http://www.slieveardagh.com/history/pottlerath-gortfree</a:t>
            </a:r>
            <a:endParaRPr lang="en-IE" dirty="0"/>
          </a:p>
        </p:txBody>
      </p:sp>
      <p:sp>
        <p:nvSpPr>
          <p:cNvPr id="5" name="TextBox 4">
            <a:extLst>
              <a:ext uri="{FF2B5EF4-FFF2-40B4-BE49-F238E27FC236}">
                <a16:creationId xmlns:a16="http://schemas.microsoft.com/office/drawing/2014/main" id="{3480EC22-1DDC-2D02-F66E-2685276C8C8A}"/>
              </a:ext>
            </a:extLst>
          </p:cNvPr>
          <p:cNvSpPr txBox="1"/>
          <p:nvPr/>
        </p:nvSpPr>
        <p:spPr>
          <a:xfrm>
            <a:off x="437804" y="3200417"/>
            <a:ext cx="5658196" cy="461665"/>
          </a:xfrm>
          <a:prstGeom prst="rect">
            <a:avLst/>
          </a:prstGeom>
          <a:noFill/>
        </p:spPr>
        <p:txBody>
          <a:bodyPr wrap="square" rtlCol="0">
            <a:spAutoFit/>
          </a:bodyPr>
          <a:lstStyle/>
          <a:p>
            <a:r>
              <a:rPr lang="en-IE" sz="2400" b="1" dirty="0" err="1"/>
              <a:t>Pottlerath</a:t>
            </a:r>
            <a:r>
              <a:rPr lang="en-IE" sz="2400" b="1" dirty="0"/>
              <a:t>  websites that are useful.</a:t>
            </a:r>
          </a:p>
        </p:txBody>
      </p:sp>
      <p:sp>
        <p:nvSpPr>
          <p:cNvPr id="7" name="TextBox 6">
            <a:extLst>
              <a:ext uri="{FF2B5EF4-FFF2-40B4-BE49-F238E27FC236}">
                <a16:creationId xmlns:a16="http://schemas.microsoft.com/office/drawing/2014/main" id="{C2836934-0A63-8289-64C8-CCA1DB6A36DA}"/>
              </a:ext>
            </a:extLst>
          </p:cNvPr>
          <p:cNvSpPr txBox="1"/>
          <p:nvPr/>
        </p:nvSpPr>
        <p:spPr>
          <a:xfrm>
            <a:off x="1259033" y="4578936"/>
            <a:ext cx="6532764" cy="646331"/>
          </a:xfrm>
          <a:prstGeom prst="rect">
            <a:avLst/>
          </a:prstGeom>
          <a:noFill/>
        </p:spPr>
        <p:txBody>
          <a:bodyPr wrap="square" rtlCol="0">
            <a:spAutoFit/>
          </a:bodyPr>
          <a:lstStyle/>
          <a:p>
            <a:r>
              <a:rPr lang="en-IE" dirty="0"/>
              <a:t>https://digital.bodleian.ox.ac.uk/objects/cb909a51-5acd-4fee-95ec-51ff09b87676/surfaces/a0197fe5-da5c-4cf5-8db7-5b6de2b7de18/</a:t>
            </a:r>
          </a:p>
        </p:txBody>
      </p:sp>
    </p:spTree>
    <p:extLst>
      <p:ext uri="{BB962C8B-B14F-4D97-AF65-F5344CB8AC3E}">
        <p14:creationId xmlns:p14="http://schemas.microsoft.com/office/powerpoint/2010/main" val="1207060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F0119D-88AA-A317-ACE2-C57D24C82FB3}"/>
              </a:ext>
            </a:extLst>
          </p:cNvPr>
          <p:cNvPicPr>
            <a:picLocks noChangeAspect="1"/>
          </p:cNvPicPr>
          <p:nvPr/>
        </p:nvPicPr>
        <p:blipFill>
          <a:blip r:embed="rId3"/>
          <a:stretch>
            <a:fillRect/>
          </a:stretch>
        </p:blipFill>
        <p:spPr>
          <a:xfrm>
            <a:off x="327663" y="2346074"/>
            <a:ext cx="8695854" cy="799370"/>
          </a:xfrm>
          <a:prstGeom prst="rect">
            <a:avLst/>
          </a:prstGeom>
        </p:spPr>
      </p:pic>
      <p:sp>
        <p:nvSpPr>
          <p:cNvPr id="9" name="TextBox 8">
            <a:extLst>
              <a:ext uri="{FF2B5EF4-FFF2-40B4-BE49-F238E27FC236}">
                <a16:creationId xmlns:a16="http://schemas.microsoft.com/office/drawing/2014/main" id="{B6EFE1DD-C0E5-43F3-59F9-F764A6E19FC6}"/>
              </a:ext>
            </a:extLst>
          </p:cNvPr>
          <p:cNvSpPr txBox="1"/>
          <p:nvPr/>
        </p:nvSpPr>
        <p:spPr>
          <a:xfrm>
            <a:off x="482047" y="1812647"/>
            <a:ext cx="4646544" cy="369332"/>
          </a:xfrm>
          <a:prstGeom prst="rect">
            <a:avLst/>
          </a:prstGeom>
          <a:noFill/>
        </p:spPr>
        <p:txBody>
          <a:bodyPr wrap="square" rtlCol="0">
            <a:spAutoFit/>
          </a:bodyPr>
          <a:lstStyle/>
          <a:p>
            <a:r>
              <a:rPr lang="en-IE" dirty="0"/>
              <a:t>Constantine a king of </a:t>
            </a:r>
            <a:r>
              <a:rPr lang="en-IE" dirty="0" err="1"/>
              <a:t>Raithen</a:t>
            </a:r>
            <a:r>
              <a:rPr lang="en-IE" dirty="0"/>
              <a:t>.</a:t>
            </a:r>
          </a:p>
        </p:txBody>
      </p:sp>
      <p:sp>
        <p:nvSpPr>
          <p:cNvPr id="17" name="TextBox 16">
            <a:extLst>
              <a:ext uri="{FF2B5EF4-FFF2-40B4-BE49-F238E27FC236}">
                <a16:creationId xmlns:a16="http://schemas.microsoft.com/office/drawing/2014/main" id="{45686429-598D-3D86-1FDB-1D871819F34B}"/>
              </a:ext>
            </a:extLst>
          </p:cNvPr>
          <p:cNvSpPr txBox="1"/>
          <p:nvPr/>
        </p:nvSpPr>
        <p:spPr>
          <a:xfrm>
            <a:off x="496955" y="3254774"/>
            <a:ext cx="8164996" cy="1200329"/>
          </a:xfrm>
          <a:prstGeom prst="rect">
            <a:avLst/>
          </a:prstGeom>
          <a:noFill/>
        </p:spPr>
        <p:txBody>
          <a:bodyPr wrap="square" rtlCol="0">
            <a:spAutoFit/>
          </a:bodyPr>
          <a:lstStyle/>
          <a:p>
            <a:r>
              <a:rPr lang="en-IE" dirty="0">
                <a:highlight>
                  <a:srgbClr val="FFFF00"/>
                </a:highlight>
              </a:rPr>
              <a:t>The plain  (</a:t>
            </a:r>
            <a:r>
              <a:rPr lang="en-IE" dirty="0" err="1">
                <a:highlight>
                  <a:srgbClr val="FFFF00"/>
                </a:highlight>
              </a:rPr>
              <a:t>Magh</a:t>
            </a:r>
            <a:r>
              <a:rPr lang="en-IE" dirty="0">
                <a:highlight>
                  <a:srgbClr val="FFFF00"/>
                </a:highlight>
              </a:rPr>
              <a:t>) of Constantine is described as being “on the bank  of the Brosna but its extent is uncertain. What it does seem to have  had is “streets” paved with unusually large long stones  (laid horizontally )…………..they may be found by the archaeologists.</a:t>
            </a:r>
          </a:p>
        </p:txBody>
      </p:sp>
      <p:sp>
        <p:nvSpPr>
          <p:cNvPr id="18" name="TextBox 17">
            <a:extLst>
              <a:ext uri="{FF2B5EF4-FFF2-40B4-BE49-F238E27FC236}">
                <a16:creationId xmlns:a16="http://schemas.microsoft.com/office/drawing/2014/main" id="{5AA10744-B76B-0492-FED2-5DB19D1A12BB}"/>
              </a:ext>
            </a:extLst>
          </p:cNvPr>
          <p:cNvSpPr txBox="1"/>
          <p:nvPr/>
        </p:nvSpPr>
        <p:spPr>
          <a:xfrm>
            <a:off x="756041" y="688027"/>
            <a:ext cx="8741466" cy="923330"/>
          </a:xfrm>
          <a:prstGeom prst="rect">
            <a:avLst/>
          </a:prstGeom>
          <a:solidFill>
            <a:srgbClr val="FFFF00">
              <a:alpha val="10000"/>
            </a:srgbClr>
          </a:solidFill>
        </p:spPr>
        <p:txBody>
          <a:bodyPr wrap="square" rtlCol="0">
            <a:spAutoFit/>
          </a:bodyPr>
          <a:lstStyle/>
          <a:p>
            <a:r>
              <a:rPr lang="en-IE" dirty="0"/>
              <a:t>The late (d. 2017) Donnchadh O  </a:t>
            </a:r>
            <a:r>
              <a:rPr lang="en-IE" dirty="0" err="1"/>
              <a:t>Corrain</a:t>
            </a:r>
            <a:r>
              <a:rPr lang="en-IE" dirty="0"/>
              <a:t> Professor of Medieval History, U.C.C. wrote  a seven page article on Cell </a:t>
            </a:r>
            <a:r>
              <a:rPr lang="en-IE" dirty="0" err="1"/>
              <a:t>Belaigh</a:t>
            </a:r>
            <a:r>
              <a:rPr lang="en-IE" dirty="0"/>
              <a:t>,  a dependent  church of Rahan.</a:t>
            </a:r>
          </a:p>
          <a:p>
            <a:r>
              <a:rPr lang="en-IE" i="1" dirty="0"/>
              <a:t>“The stony Vikings of Cell </a:t>
            </a:r>
            <a:r>
              <a:rPr lang="en-IE" i="1" dirty="0" err="1"/>
              <a:t>Belaig</a:t>
            </a:r>
            <a:r>
              <a:rPr lang="en-IE" i="1" dirty="0"/>
              <a:t>” in  “Above and Beyond” Essays in memory of Leo Swan.</a:t>
            </a:r>
          </a:p>
        </p:txBody>
      </p:sp>
      <p:sp>
        <p:nvSpPr>
          <p:cNvPr id="19" name="TextBox 18">
            <a:extLst>
              <a:ext uri="{FF2B5EF4-FFF2-40B4-BE49-F238E27FC236}">
                <a16:creationId xmlns:a16="http://schemas.microsoft.com/office/drawing/2014/main" id="{87C0CED2-C8A4-9C81-229B-6FB552E4993E}"/>
              </a:ext>
            </a:extLst>
          </p:cNvPr>
          <p:cNvSpPr txBox="1"/>
          <p:nvPr/>
        </p:nvSpPr>
        <p:spPr>
          <a:xfrm>
            <a:off x="482047" y="4455103"/>
            <a:ext cx="9153272" cy="646331"/>
          </a:xfrm>
          <a:prstGeom prst="rect">
            <a:avLst/>
          </a:prstGeom>
          <a:noFill/>
        </p:spPr>
        <p:txBody>
          <a:bodyPr wrap="square" rtlCol="0">
            <a:spAutoFit/>
          </a:bodyPr>
          <a:lstStyle/>
          <a:p>
            <a:r>
              <a:rPr lang="en-IE" dirty="0">
                <a:highlight>
                  <a:srgbClr val="FFFF00"/>
                </a:highlight>
              </a:rPr>
              <a:t>O </a:t>
            </a:r>
            <a:r>
              <a:rPr lang="en-IE" dirty="0" err="1">
                <a:highlight>
                  <a:srgbClr val="FFFF00"/>
                </a:highlight>
              </a:rPr>
              <a:t>Corrain</a:t>
            </a:r>
            <a:r>
              <a:rPr lang="en-IE" dirty="0">
                <a:highlight>
                  <a:srgbClr val="FFFF00"/>
                </a:highlight>
              </a:rPr>
              <a:t> writes – As far as I can tell Cell </a:t>
            </a:r>
            <a:r>
              <a:rPr lang="en-IE" dirty="0" err="1">
                <a:highlight>
                  <a:srgbClr val="FFFF00"/>
                </a:highlight>
              </a:rPr>
              <a:t>Belaigh</a:t>
            </a:r>
            <a:r>
              <a:rPr lang="en-IE" dirty="0">
                <a:highlight>
                  <a:srgbClr val="FFFF00"/>
                </a:highlight>
              </a:rPr>
              <a:t>, “church of the route”, is unidentified, unless it is </a:t>
            </a:r>
            <a:r>
              <a:rPr lang="en-IE" dirty="0" err="1">
                <a:highlight>
                  <a:srgbClr val="FFFF00"/>
                </a:highlight>
              </a:rPr>
              <a:t>Killavally</a:t>
            </a:r>
            <a:r>
              <a:rPr lang="en-IE" dirty="0">
                <a:highlight>
                  <a:srgbClr val="FFFF00"/>
                </a:highlight>
              </a:rPr>
              <a:t>  townland in the parish of Newtown,  in Co. Westmeath.</a:t>
            </a:r>
          </a:p>
        </p:txBody>
      </p:sp>
      <p:sp>
        <p:nvSpPr>
          <p:cNvPr id="20" name="TextBox 19">
            <a:extLst>
              <a:ext uri="{FF2B5EF4-FFF2-40B4-BE49-F238E27FC236}">
                <a16:creationId xmlns:a16="http://schemas.microsoft.com/office/drawing/2014/main" id="{B58D62DD-AC99-9C8D-4153-05DE0B6E8DB5}"/>
              </a:ext>
            </a:extLst>
          </p:cNvPr>
          <p:cNvSpPr txBox="1"/>
          <p:nvPr/>
        </p:nvSpPr>
        <p:spPr>
          <a:xfrm>
            <a:off x="505682" y="5559933"/>
            <a:ext cx="8993159" cy="923330"/>
          </a:xfrm>
          <a:prstGeom prst="rect">
            <a:avLst/>
          </a:prstGeom>
          <a:noFill/>
          <a:ln>
            <a:solidFill>
              <a:schemeClr val="tx1"/>
            </a:solidFill>
          </a:ln>
        </p:spPr>
        <p:txBody>
          <a:bodyPr wrap="square" rtlCol="0">
            <a:spAutoFit/>
          </a:bodyPr>
          <a:lstStyle/>
          <a:p>
            <a:r>
              <a:rPr lang="en-IE" dirty="0">
                <a:highlight>
                  <a:srgbClr val="00FFFF"/>
                </a:highlight>
              </a:rPr>
              <a:t>It is my opinion that  Cell </a:t>
            </a:r>
            <a:r>
              <a:rPr lang="en-IE" dirty="0" err="1">
                <a:highlight>
                  <a:srgbClr val="00FFFF"/>
                </a:highlight>
              </a:rPr>
              <a:t>Belaigh</a:t>
            </a:r>
            <a:r>
              <a:rPr lang="en-IE" dirty="0">
                <a:highlight>
                  <a:srgbClr val="00FFFF"/>
                </a:highlight>
              </a:rPr>
              <a:t> could be identified  with the “The  Island Rahan” or possibly “Rahan Demesne”.  Archaeology may locate the “streets” on either  locations. This possibility is examined later in this talk.</a:t>
            </a:r>
          </a:p>
        </p:txBody>
      </p:sp>
    </p:spTree>
    <p:extLst>
      <p:ext uri="{BB962C8B-B14F-4D97-AF65-F5344CB8AC3E}">
        <p14:creationId xmlns:p14="http://schemas.microsoft.com/office/powerpoint/2010/main" val="16391579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A0E674-1A7A-F02C-FDDC-08DEED85D3C2}"/>
              </a:ext>
            </a:extLst>
          </p:cNvPr>
          <p:cNvSpPr txBox="1"/>
          <p:nvPr/>
        </p:nvSpPr>
        <p:spPr>
          <a:xfrm>
            <a:off x="2927446" y="2927444"/>
            <a:ext cx="4735564" cy="707886"/>
          </a:xfrm>
          <a:prstGeom prst="rect">
            <a:avLst/>
          </a:prstGeom>
          <a:noFill/>
        </p:spPr>
        <p:txBody>
          <a:bodyPr wrap="square" rtlCol="0">
            <a:spAutoFit/>
          </a:bodyPr>
          <a:lstStyle/>
          <a:p>
            <a:r>
              <a:rPr lang="en-IE" sz="4000" dirty="0"/>
              <a:t>End of Book of Rahan</a:t>
            </a:r>
          </a:p>
        </p:txBody>
      </p:sp>
    </p:spTree>
    <p:extLst>
      <p:ext uri="{BB962C8B-B14F-4D97-AF65-F5344CB8AC3E}">
        <p14:creationId xmlns:p14="http://schemas.microsoft.com/office/powerpoint/2010/main" val="42738142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077A5FF2-F881-A5BE-E95C-A8F35709634F}"/>
              </a:ext>
            </a:extLst>
          </p:cNvPr>
          <p:cNvSpPr/>
          <p:nvPr/>
        </p:nvSpPr>
        <p:spPr>
          <a:xfrm>
            <a:off x="474260" y="559558"/>
            <a:ext cx="11243480" cy="5616054"/>
          </a:xfrm>
          <a:prstGeom prst="ellipse">
            <a:avLst/>
          </a:prstGeom>
          <a:solidFill>
            <a:srgbClr val="2EDE2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highlight>
                <a:srgbClr val="00FF00"/>
              </a:highlight>
            </a:endParaRPr>
          </a:p>
        </p:txBody>
      </p:sp>
    </p:spTree>
    <p:extLst>
      <p:ext uri="{BB962C8B-B14F-4D97-AF65-F5344CB8AC3E}">
        <p14:creationId xmlns:p14="http://schemas.microsoft.com/office/powerpoint/2010/main" val="954208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92CC53-D40D-6FBF-F3FC-74C73CBE9AB7}"/>
              </a:ext>
            </a:extLst>
          </p:cNvPr>
          <p:cNvSpPr txBox="1"/>
          <p:nvPr/>
        </p:nvSpPr>
        <p:spPr>
          <a:xfrm>
            <a:off x="2346008" y="536752"/>
            <a:ext cx="6366681" cy="523220"/>
          </a:xfrm>
          <a:prstGeom prst="rect">
            <a:avLst/>
          </a:prstGeom>
          <a:noFill/>
        </p:spPr>
        <p:txBody>
          <a:bodyPr wrap="square" rtlCol="0">
            <a:spAutoFit/>
          </a:bodyPr>
          <a:lstStyle/>
          <a:p>
            <a:r>
              <a:rPr lang="en-IE" sz="2800" b="1" dirty="0"/>
              <a:t>Re Imagining Carthage/</a:t>
            </a:r>
            <a:r>
              <a:rPr lang="en-IE" sz="2800" b="1" dirty="0" err="1"/>
              <a:t>Mochuda</a:t>
            </a:r>
            <a:r>
              <a:rPr lang="en-IE" sz="2800" b="1" dirty="0"/>
              <a:t> - Rahan</a:t>
            </a:r>
            <a:endParaRPr lang="en-IE" sz="2800" dirty="0"/>
          </a:p>
        </p:txBody>
      </p:sp>
      <p:sp>
        <p:nvSpPr>
          <p:cNvPr id="5" name="TextBox 4">
            <a:extLst>
              <a:ext uri="{FF2B5EF4-FFF2-40B4-BE49-F238E27FC236}">
                <a16:creationId xmlns:a16="http://schemas.microsoft.com/office/drawing/2014/main" id="{711F75CA-C5BA-6DE7-468A-F3AEE445848C}"/>
              </a:ext>
            </a:extLst>
          </p:cNvPr>
          <p:cNvSpPr txBox="1"/>
          <p:nvPr/>
        </p:nvSpPr>
        <p:spPr>
          <a:xfrm>
            <a:off x="716968" y="2073093"/>
            <a:ext cx="10306334" cy="461665"/>
          </a:xfrm>
          <a:prstGeom prst="rect">
            <a:avLst/>
          </a:prstGeom>
          <a:noFill/>
        </p:spPr>
        <p:txBody>
          <a:bodyPr wrap="square" rtlCol="0">
            <a:spAutoFit/>
          </a:bodyPr>
          <a:lstStyle/>
          <a:p>
            <a:pPr algn="just"/>
            <a:r>
              <a:rPr lang="en-IE" sz="2400" b="1" u="sng" dirty="0"/>
              <a:t>Carthage’s possible requirements for a location </a:t>
            </a:r>
            <a:r>
              <a:rPr lang="en-IE" sz="2400" b="1" dirty="0"/>
              <a:t>: - </a:t>
            </a:r>
          </a:p>
        </p:txBody>
      </p:sp>
      <p:sp>
        <p:nvSpPr>
          <p:cNvPr id="8" name="TextBox 7">
            <a:extLst>
              <a:ext uri="{FF2B5EF4-FFF2-40B4-BE49-F238E27FC236}">
                <a16:creationId xmlns:a16="http://schemas.microsoft.com/office/drawing/2014/main" id="{CD09F182-467D-3F7F-84E8-15E45151064D}"/>
              </a:ext>
            </a:extLst>
          </p:cNvPr>
          <p:cNvSpPr txBox="1"/>
          <p:nvPr/>
        </p:nvSpPr>
        <p:spPr>
          <a:xfrm>
            <a:off x="716968" y="2738771"/>
            <a:ext cx="10805594" cy="2677656"/>
          </a:xfrm>
          <a:prstGeom prst="rect">
            <a:avLst/>
          </a:prstGeom>
          <a:noFill/>
        </p:spPr>
        <p:txBody>
          <a:bodyPr wrap="square" rtlCol="0">
            <a:spAutoFit/>
          </a:bodyPr>
          <a:lstStyle/>
          <a:p>
            <a:pPr algn="just"/>
            <a:r>
              <a:rPr lang="en-IE" sz="2400" b="1" dirty="0"/>
              <a:t>Safety. </a:t>
            </a:r>
          </a:p>
          <a:p>
            <a:pPr algn="just"/>
            <a:endParaRPr lang="en-IE" sz="2400" b="1" dirty="0"/>
          </a:p>
          <a:p>
            <a:pPr algn="just"/>
            <a:r>
              <a:rPr lang="en-IE" sz="2400" b="1" dirty="0"/>
              <a:t>A friendly inhabitant that might provide a piece of land. </a:t>
            </a:r>
          </a:p>
          <a:p>
            <a:pPr algn="just"/>
            <a:endParaRPr lang="en-IE" sz="2400" b="1" dirty="0"/>
          </a:p>
          <a:p>
            <a:pPr algn="just"/>
            <a:r>
              <a:rPr lang="en-IE" sz="2400" b="1" dirty="0"/>
              <a:t>Surrounded by water - but on an elevated site, not liable to flooding in winter.</a:t>
            </a:r>
          </a:p>
          <a:p>
            <a:pPr algn="just"/>
            <a:r>
              <a:rPr lang="en-IE" sz="2400" b="1" dirty="0"/>
              <a:t> </a:t>
            </a:r>
          </a:p>
          <a:p>
            <a:pPr algn="just"/>
            <a:r>
              <a:rPr lang="en-IE" sz="2400" b="1" dirty="0"/>
              <a:t>Access to a routeway.  Near an esker. </a:t>
            </a:r>
          </a:p>
        </p:txBody>
      </p:sp>
      <p:sp>
        <p:nvSpPr>
          <p:cNvPr id="11" name="TextBox 10">
            <a:extLst>
              <a:ext uri="{FF2B5EF4-FFF2-40B4-BE49-F238E27FC236}">
                <a16:creationId xmlns:a16="http://schemas.microsoft.com/office/drawing/2014/main" id="{6DC0A0AD-7E0E-BB49-4C4A-722B95D1FCC8}"/>
              </a:ext>
            </a:extLst>
          </p:cNvPr>
          <p:cNvSpPr txBox="1"/>
          <p:nvPr/>
        </p:nvSpPr>
        <p:spPr>
          <a:xfrm>
            <a:off x="716968" y="1151034"/>
            <a:ext cx="10551819" cy="830997"/>
          </a:xfrm>
          <a:prstGeom prst="rect">
            <a:avLst/>
          </a:prstGeom>
          <a:noFill/>
        </p:spPr>
        <p:txBody>
          <a:bodyPr wrap="square" rtlCol="0">
            <a:spAutoFit/>
          </a:bodyPr>
          <a:lstStyle/>
          <a:p>
            <a:pPr algn="just"/>
            <a:r>
              <a:rPr lang="en-IE" sz="2400" b="1" dirty="0"/>
              <a:t>When re-imagining Rahan, consideration was given to where and what, might a person require for establishing a new monastery. </a:t>
            </a:r>
          </a:p>
        </p:txBody>
      </p:sp>
      <p:sp>
        <p:nvSpPr>
          <p:cNvPr id="7" name="TextBox 6">
            <a:extLst>
              <a:ext uri="{FF2B5EF4-FFF2-40B4-BE49-F238E27FC236}">
                <a16:creationId xmlns:a16="http://schemas.microsoft.com/office/drawing/2014/main" id="{695D3998-8CB2-BCCC-6E81-12D0D27C5BA0}"/>
              </a:ext>
            </a:extLst>
          </p:cNvPr>
          <p:cNvSpPr txBox="1"/>
          <p:nvPr/>
        </p:nvSpPr>
        <p:spPr>
          <a:xfrm>
            <a:off x="1530392" y="5620440"/>
            <a:ext cx="8208249" cy="584775"/>
          </a:xfrm>
          <a:prstGeom prst="rect">
            <a:avLst/>
          </a:prstGeom>
          <a:noFill/>
        </p:spPr>
        <p:txBody>
          <a:bodyPr wrap="square" rtlCol="0">
            <a:spAutoFit/>
          </a:bodyPr>
          <a:lstStyle/>
          <a:p>
            <a:r>
              <a:rPr lang="en-IE" sz="3200" b="1" dirty="0"/>
              <a:t>The Island may  have been Ideal, even in 600. </a:t>
            </a:r>
          </a:p>
        </p:txBody>
      </p:sp>
    </p:spTree>
    <p:extLst>
      <p:ext uri="{BB962C8B-B14F-4D97-AF65-F5344CB8AC3E}">
        <p14:creationId xmlns:p14="http://schemas.microsoft.com/office/powerpoint/2010/main" val="31274687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A5C5BD-B34F-76CA-033F-013B25186923}"/>
              </a:ext>
            </a:extLst>
          </p:cNvPr>
          <p:cNvSpPr txBox="1"/>
          <p:nvPr/>
        </p:nvSpPr>
        <p:spPr>
          <a:xfrm>
            <a:off x="800470" y="1198471"/>
            <a:ext cx="10345575" cy="830997"/>
          </a:xfrm>
          <a:prstGeom prst="rect">
            <a:avLst/>
          </a:prstGeom>
          <a:noFill/>
        </p:spPr>
        <p:txBody>
          <a:bodyPr wrap="square" rtlCol="0">
            <a:spAutoFit/>
          </a:bodyPr>
          <a:lstStyle/>
          <a:p>
            <a:pPr algn="just"/>
            <a:r>
              <a:rPr lang="en-IE" sz="2400" b="1" dirty="0">
                <a:highlight>
                  <a:srgbClr val="000000"/>
                </a:highlight>
              </a:rPr>
              <a:t>When  considering  the re-imagining of Carthage and Rahan it was necessary to study where  he located his first church in the area .</a:t>
            </a:r>
          </a:p>
        </p:txBody>
      </p:sp>
      <p:sp>
        <p:nvSpPr>
          <p:cNvPr id="3" name="TextBox 2">
            <a:extLst>
              <a:ext uri="{FF2B5EF4-FFF2-40B4-BE49-F238E27FC236}">
                <a16:creationId xmlns:a16="http://schemas.microsoft.com/office/drawing/2014/main" id="{E83192F7-1F4E-0B38-CE9F-2267C0728C18}"/>
              </a:ext>
            </a:extLst>
          </p:cNvPr>
          <p:cNvSpPr txBox="1"/>
          <p:nvPr/>
        </p:nvSpPr>
        <p:spPr>
          <a:xfrm>
            <a:off x="800470" y="2029468"/>
            <a:ext cx="10478831" cy="1200329"/>
          </a:xfrm>
          <a:prstGeom prst="rect">
            <a:avLst/>
          </a:prstGeom>
          <a:noFill/>
        </p:spPr>
        <p:txBody>
          <a:bodyPr wrap="square" rtlCol="0">
            <a:spAutoFit/>
          </a:bodyPr>
          <a:lstStyle/>
          <a:p>
            <a:pPr algn="just"/>
            <a:r>
              <a:rPr lang="en-IE" sz="2400" b="1" dirty="0">
                <a:highlight>
                  <a:srgbClr val="000000"/>
                </a:highlight>
              </a:rPr>
              <a:t>Padraig O </a:t>
            </a:r>
            <a:r>
              <a:rPr lang="en-IE" sz="2400" b="1" dirty="0" err="1">
                <a:highlight>
                  <a:srgbClr val="000000"/>
                </a:highlight>
              </a:rPr>
              <a:t>Riain</a:t>
            </a:r>
            <a:r>
              <a:rPr lang="en-IE" sz="2400" b="1" dirty="0">
                <a:highlight>
                  <a:srgbClr val="000000"/>
                </a:highlight>
              </a:rPr>
              <a:t> in his “Four Offaly Saints “ tells us that when </a:t>
            </a:r>
            <a:r>
              <a:rPr lang="en-IE" sz="2400" b="1" dirty="0" err="1">
                <a:highlight>
                  <a:srgbClr val="000000"/>
                </a:highlight>
              </a:rPr>
              <a:t>Mochuda</a:t>
            </a:r>
            <a:r>
              <a:rPr lang="en-IE" sz="2400" b="1" dirty="0">
                <a:highlight>
                  <a:srgbClr val="000000"/>
                </a:highlight>
              </a:rPr>
              <a:t>/Carthage arrived in Colman </a:t>
            </a:r>
            <a:r>
              <a:rPr lang="en-IE" sz="2400" b="1" dirty="0" err="1">
                <a:highlight>
                  <a:srgbClr val="000000"/>
                </a:highlight>
              </a:rPr>
              <a:t>Eala</a:t>
            </a:r>
            <a:r>
              <a:rPr lang="en-IE" sz="2400" b="1" dirty="0">
                <a:highlight>
                  <a:srgbClr val="000000"/>
                </a:highlight>
              </a:rPr>
              <a:t> (Lynally Offaly) to join Colman, Colman told Carthage “Go, therefore, now to a nearby place called Rahan and stay there”.</a:t>
            </a:r>
          </a:p>
        </p:txBody>
      </p:sp>
      <p:sp>
        <p:nvSpPr>
          <p:cNvPr id="4" name="TextBox 3">
            <a:extLst>
              <a:ext uri="{FF2B5EF4-FFF2-40B4-BE49-F238E27FC236}">
                <a16:creationId xmlns:a16="http://schemas.microsoft.com/office/drawing/2014/main" id="{2FAFF5F4-7BAB-5FA6-8770-A70C06BCE928}"/>
              </a:ext>
            </a:extLst>
          </p:cNvPr>
          <p:cNvSpPr txBox="1"/>
          <p:nvPr/>
        </p:nvSpPr>
        <p:spPr>
          <a:xfrm>
            <a:off x="800470" y="3229797"/>
            <a:ext cx="10478831" cy="830997"/>
          </a:xfrm>
          <a:prstGeom prst="rect">
            <a:avLst/>
          </a:prstGeom>
          <a:noFill/>
        </p:spPr>
        <p:txBody>
          <a:bodyPr wrap="square" rtlCol="0">
            <a:spAutoFit/>
          </a:bodyPr>
          <a:lstStyle/>
          <a:p>
            <a:pPr algn="just"/>
            <a:r>
              <a:rPr lang="en-IE" sz="2400" b="1" dirty="0">
                <a:highlight>
                  <a:srgbClr val="000000"/>
                </a:highlight>
              </a:rPr>
              <a:t>Unfortunately  Rahan is a large area and, while Carthage may have been given exact instructions, we have no details of an exact location. </a:t>
            </a:r>
          </a:p>
        </p:txBody>
      </p:sp>
      <p:sp>
        <p:nvSpPr>
          <p:cNvPr id="6" name="TextBox 5">
            <a:extLst>
              <a:ext uri="{FF2B5EF4-FFF2-40B4-BE49-F238E27FC236}">
                <a16:creationId xmlns:a16="http://schemas.microsoft.com/office/drawing/2014/main" id="{3E92CC53-D40D-6FBF-F3FC-74C73CBE9AB7}"/>
              </a:ext>
            </a:extLst>
          </p:cNvPr>
          <p:cNvSpPr txBox="1"/>
          <p:nvPr/>
        </p:nvSpPr>
        <p:spPr>
          <a:xfrm>
            <a:off x="2346008" y="536752"/>
            <a:ext cx="6366681" cy="523220"/>
          </a:xfrm>
          <a:prstGeom prst="rect">
            <a:avLst/>
          </a:prstGeom>
          <a:noFill/>
        </p:spPr>
        <p:txBody>
          <a:bodyPr wrap="square" rtlCol="0">
            <a:spAutoFit/>
          </a:bodyPr>
          <a:lstStyle/>
          <a:p>
            <a:r>
              <a:rPr lang="en-IE" sz="2800" b="1" dirty="0"/>
              <a:t>Re Imagining Carthage/</a:t>
            </a:r>
            <a:r>
              <a:rPr lang="en-IE" sz="2800" b="1" dirty="0" err="1"/>
              <a:t>Mochuda</a:t>
            </a:r>
            <a:r>
              <a:rPr lang="en-IE" sz="2800" b="1" dirty="0"/>
              <a:t> - Rahan</a:t>
            </a:r>
            <a:endParaRPr lang="en-IE" sz="2800" dirty="0"/>
          </a:p>
        </p:txBody>
      </p:sp>
      <p:sp>
        <p:nvSpPr>
          <p:cNvPr id="5" name="TextBox 4">
            <a:extLst>
              <a:ext uri="{FF2B5EF4-FFF2-40B4-BE49-F238E27FC236}">
                <a16:creationId xmlns:a16="http://schemas.microsoft.com/office/drawing/2014/main" id="{711F75CA-C5BA-6DE7-468A-F3AEE445848C}"/>
              </a:ext>
            </a:extLst>
          </p:cNvPr>
          <p:cNvSpPr txBox="1"/>
          <p:nvPr/>
        </p:nvSpPr>
        <p:spPr>
          <a:xfrm>
            <a:off x="839711" y="4930550"/>
            <a:ext cx="10306334" cy="461665"/>
          </a:xfrm>
          <a:prstGeom prst="rect">
            <a:avLst/>
          </a:prstGeom>
          <a:noFill/>
        </p:spPr>
        <p:txBody>
          <a:bodyPr wrap="square" rtlCol="0">
            <a:spAutoFit/>
          </a:bodyPr>
          <a:lstStyle/>
          <a:p>
            <a:pPr algn="just"/>
            <a:r>
              <a:rPr lang="en-IE" sz="2400" b="1" u="sng" dirty="0"/>
              <a:t>Carthage’s possible requirements for a location </a:t>
            </a:r>
            <a:r>
              <a:rPr lang="en-IE" sz="2400" b="1" dirty="0"/>
              <a:t>: - </a:t>
            </a:r>
          </a:p>
        </p:txBody>
      </p:sp>
      <p:sp>
        <p:nvSpPr>
          <p:cNvPr id="8" name="TextBox 7">
            <a:extLst>
              <a:ext uri="{FF2B5EF4-FFF2-40B4-BE49-F238E27FC236}">
                <a16:creationId xmlns:a16="http://schemas.microsoft.com/office/drawing/2014/main" id="{CD09F182-467D-3F7F-84E8-15E45151064D}"/>
              </a:ext>
            </a:extLst>
          </p:cNvPr>
          <p:cNvSpPr txBox="1"/>
          <p:nvPr/>
        </p:nvSpPr>
        <p:spPr>
          <a:xfrm>
            <a:off x="839711" y="5392215"/>
            <a:ext cx="10532198" cy="1200329"/>
          </a:xfrm>
          <a:prstGeom prst="rect">
            <a:avLst/>
          </a:prstGeom>
          <a:noFill/>
        </p:spPr>
        <p:txBody>
          <a:bodyPr wrap="square" rtlCol="0">
            <a:spAutoFit/>
          </a:bodyPr>
          <a:lstStyle/>
          <a:p>
            <a:pPr algn="just"/>
            <a:r>
              <a:rPr lang="en-IE" sz="2400" b="1" dirty="0"/>
              <a:t>Safety. A friendly inhabitant that might provide a piece of land. Surrounded by water - but on an elevated site, not liable to flooding in winter. Access to a routeway.  Near an esker. </a:t>
            </a:r>
          </a:p>
        </p:txBody>
      </p:sp>
      <p:sp>
        <p:nvSpPr>
          <p:cNvPr id="11" name="TextBox 10">
            <a:extLst>
              <a:ext uri="{FF2B5EF4-FFF2-40B4-BE49-F238E27FC236}">
                <a16:creationId xmlns:a16="http://schemas.microsoft.com/office/drawing/2014/main" id="{6DC0A0AD-7E0E-BB49-4C4A-722B95D1FCC8}"/>
              </a:ext>
            </a:extLst>
          </p:cNvPr>
          <p:cNvSpPr txBox="1"/>
          <p:nvPr/>
        </p:nvSpPr>
        <p:spPr>
          <a:xfrm>
            <a:off x="820090" y="4146675"/>
            <a:ext cx="10551819" cy="830997"/>
          </a:xfrm>
          <a:prstGeom prst="rect">
            <a:avLst/>
          </a:prstGeom>
          <a:noFill/>
        </p:spPr>
        <p:txBody>
          <a:bodyPr wrap="square" rtlCol="0">
            <a:spAutoFit/>
          </a:bodyPr>
          <a:lstStyle/>
          <a:p>
            <a:pPr algn="just"/>
            <a:r>
              <a:rPr lang="en-IE" sz="2400" b="1" dirty="0"/>
              <a:t>When re-imagining Rahan, consideration was given to where and what, might a person require for establishing a new monastery. </a:t>
            </a:r>
          </a:p>
        </p:txBody>
      </p:sp>
    </p:spTree>
    <p:extLst>
      <p:ext uri="{BB962C8B-B14F-4D97-AF65-F5344CB8AC3E}">
        <p14:creationId xmlns:p14="http://schemas.microsoft.com/office/powerpoint/2010/main" val="21799950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317637-9024-B5E2-5C5F-D5ED5C232DCA}"/>
              </a:ext>
            </a:extLst>
          </p:cNvPr>
          <p:cNvPicPr>
            <a:picLocks noChangeAspect="1"/>
          </p:cNvPicPr>
          <p:nvPr/>
        </p:nvPicPr>
        <p:blipFill>
          <a:blip r:embed="rId3"/>
          <a:stretch>
            <a:fillRect/>
          </a:stretch>
        </p:blipFill>
        <p:spPr>
          <a:xfrm>
            <a:off x="1118983" y="260389"/>
            <a:ext cx="7283567" cy="2614614"/>
          </a:xfrm>
          <a:prstGeom prst="rect">
            <a:avLst/>
          </a:prstGeom>
        </p:spPr>
      </p:pic>
      <p:pic>
        <p:nvPicPr>
          <p:cNvPr id="10" name="Graphic 9" descr="Add outline">
            <a:extLst>
              <a:ext uri="{FF2B5EF4-FFF2-40B4-BE49-F238E27FC236}">
                <a16:creationId xmlns:a16="http://schemas.microsoft.com/office/drawing/2014/main" id="{662A6E49-2737-0A60-DC23-A19291DAC7D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11318" y="1249129"/>
            <a:ext cx="914400" cy="914400"/>
          </a:xfrm>
          <a:prstGeom prst="rect">
            <a:avLst/>
          </a:prstGeom>
        </p:spPr>
      </p:pic>
      <p:sp>
        <p:nvSpPr>
          <p:cNvPr id="11" name="TextBox 10">
            <a:extLst>
              <a:ext uri="{FF2B5EF4-FFF2-40B4-BE49-F238E27FC236}">
                <a16:creationId xmlns:a16="http://schemas.microsoft.com/office/drawing/2014/main" id="{06E19077-D160-5767-4303-3F11C0CB8CE1}"/>
              </a:ext>
            </a:extLst>
          </p:cNvPr>
          <p:cNvSpPr txBox="1"/>
          <p:nvPr/>
        </p:nvSpPr>
        <p:spPr>
          <a:xfrm>
            <a:off x="9930327" y="1521663"/>
            <a:ext cx="723667" cy="369332"/>
          </a:xfrm>
          <a:prstGeom prst="rect">
            <a:avLst/>
          </a:prstGeom>
          <a:noFill/>
        </p:spPr>
        <p:txBody>
          <a:bodyPr wrap="square" rtlCol="0">
            <a:spAutoFit/>
          </a:bodyPr>
          <a:lstStyle/>
          <a:p>
            <a:r>
              <a:rPr lang="en-IE" dirty="0"/>
              <a:t>   N</a:t>
            </a:r>
          </a:p>
        </p:txBody>
      </p:sp>
      <p:sp>
        <p:nvSpPr>
          <p:cNvPr id="12" name="TextBox 11">
            <a:extLst>
              <a:ext uri="{FF2B5EF4-FFF2-40B4-BE49-F238E27FC236}">
                <a16:creationId xmlns:a16="http://schemas.microsoft.com/office/drawing/2014/main" id="{DBCECA5D-06F3-99C9-D23C-FA0128F1C442}"/>
              </a:ext>
            </a:extLst>
          </p:cNvPr>
          <p:cNvSpPr txBox="1"/>
          <p:nvPr/>
        </p:nvSpPr>
        <p:spPr>
          <a:xfrm>
            <a:off x="8930826" y="1521662"/>
            <a:ext cx="583421" cy="369332"/>
          </a:xfrm>
          <a:prstGeom prst="rect">
            <a:avLst/>
          </a:prstGeom>
          <a:noFill/>
        </p:spPr>
        <p:txBody>
          <a:bodyPr wrap="square" rtlCol="0">
            <a:spAutoFit/>
          </a:bodyPr>
          <a:lstStyle/>
          <a:p>
            <a:r>
              <a:rPr lang="en-IE" dirty="0"/>
              <a:t>  S</a:t>
            </a:r>
          </a:p>
        </p:txBody>
      </p:sp>
      <p:pic>
        <p:nvPicPr>
          <p:cNvPr id="14" name="Picture 13">
            <a:extLst>
              <a:ext uri="{FF2B5EF4-FFF2-40B4-BE49-F238E27FC236}">
                <a16:creationId xmlns:a16="http://schemas.microsoft.com/office/drawing/2014/main" id="{32320118-A671-E5EF-3086-D4C86F24B286}"/>
              </a:ext>
            </a:extLst>
          </p:cNvPr>
          <p:cNvPicPr>
            <a:picLocks noChangeAspect="1"/>
          </p:cNvPicPr>
          <p:nvPr/>
        </p:nvPicPr>
        <p:blipFill>
          <a:blip r:embed="rId6"/>
          <a:stretch>
            <a:fillRect/>
          </a:stretch>
        </p:blipFill>
        <p:spPr>
          <a:xfrm>
            <a:off x="1037642" y="3766925"/>
            <a:ext cx="7367905" cy="1581150"/>
          </a:xfrm>
          <a:prstGeom prst="rect">
            <a:avLst/>
          </a:prstGeom>
        </p:spPr>
      </p:pic>
      <p:pic>
        <p:nvPicPr>
          <p:cNvPr id="16" name="Graphic 15" descr="Add outline">
            <a:extLst>
              <a:ext uri="{FF2B5EF4-FFF2-40B4-BE49-F238E27FC236}">
                <a16:creationId xmlns:a16="http://schemas.microsoft.com/office/drawing/2014/main" id="{3F055053-86E4-4678-4A2B-0557A27421F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57244">
            <a:off x="9377760" y="4052606"/>
            <a:ext cx="914400" cy="914400"/>
          </a:xfrm>
          <a:prstGeom prst="rect">
            <a:avLst/>
          </a:prstGeom>
        </p:spPr>
      </p:pic>
      <p:sp>
        <p:nvSpPr>
          <p:cNvPr id="18" name="TextBox 17">
            <a:extLst>
              <a:ext uri="{FF2B5EF4-FFF2-40B4-BE49-F238E27FC236}">
                <a16:creationId xmlns:a16="http://schemas.microsoft.com/office/drawing/2014/main" id="{9B8048C2-E37A-315D-985E-1D21537F9ADF}"/>
              </a:ext>
            </a:extLst>
          </p:cNvPr>
          <p:cNvSpPr txBox="1"/>
          <p:nvPr/>
        </p:nvSpPr>
        <p:spPr>
          <a:xfrm flipH="1">
            <a:off x="10292160" y="4128825"/>
            <a:ext cx="433808" cy="646331"/>
          </a:xfrm>
          <a:prstGeom prst="rect">
            <a:avLst/>
          </a:prstGeom>
          <a:noFill/>
        </p:spPr>
        <p:txBody>
          <a:bodyPr wrap="square" rtlCol="0">
            <a:spAutoFit/>
          </a:bodyPr>
          <a:lstStyle/>
          <a:p>
            <a:r>
              <a:rPr lang="en-IE" dirty="0"/>
              <a:t>   N</a:t>
            </a:r>
          </a:p>
        </p:txBody>
      </p:sp>
      <p:sp>
        <p:nvSpPr>
          <p:cNvPr id="19" name="TextBox 18">
            <a:extLst>
              <a:ext uri="{FF2B5EF4-FFF2-40B4-BE49-F238E27FC236}">
                <a16:creationId xmlns:a16="http://schemas.microsoft.com/office/drawing/2014/main" id="{DB3721A9-1F65-A635-FA6B-A929BF731ABC}"/>
              </a:ext>
            </a:extLst>
          </p:cNvPr>
          <p:cNvSpPr txBox="1"/>
          <p:nvPr/>
        </p:nvSpPr>
        <p:spPr>
          <a:xfrm>
            <a:off x="8919607" y="4267324"/>
            <a:ext cx="583421" cy="369332"/>
          </a:xfrm>
          <a:prstGeom prst="rect">
            <a:avLst/>
          </a:prstGeom>
          <a:noFill/>
        </p:spPr>
        <p:txBody>
          <a:bodyPr wrap="square" rtlCol="0">
            <a:spAutoFit/>
          </a:bodyPr>
          <a:lstStyle/>
          <a:p>
            <a:r>
              <a:rPr lang="en-IE" dirty="0"/>
              <a:t>  S</a:t>
            </a:r>
          </a:p>
        </p:txBody>
      </p:sp>
      <p:sp>
        <p:nvSpPr>
          <p:cNvPr id="22" name="TextBox 21">
            <a:extLst>
              <a:ext uri="{FF2B5EF4-FFF2-40B4-BE49-F238E27FC236}">
                <a16:creationId xmlns:a16="http://schemas.microsoft.com/office/drawing/2014/main" id="{3828C9E0-FF89-94DB-39AE-AA9310D2A4F3}"/>
              </a:ext>
            </a:extLst>
          </p:cNvPr>
          <p:cNvSpPr txBox="1"/>
          <p:nvPr/>
        </p:nvSpPr>
        <p:spPr>
          <a:xfrm>
            <a:off x="1037642" y="2981798"/>
            <a:ext cx="3091009" cy="646331"/>
          </a:xfrm>
          <a:prstGeom prst="rect">
            <a:avLst/>
          </a:prstGeom>
          <a:noFill/>
        </p:spPr>
        <p:txBody>
          <a:bodyPr wrap="square" rtlCol="0">
            <a:spAutoFit/>
          </a:bodyPr>
          <a:lstStyle/>
          <a:p>
            <a:r>
              <a:rPr lang="en-IE" sz="1800" b="1" dirty="0">
                <a:effectLst/>
                <a:latin typeface="Arial" panose="020B0604020202020204" pitchFamily="34" charset="0"/>
                <a:ea typeface="Calibri" panose="020F0502020204030204" pitchFamily="34" charset="0"/>
              </a:rPr>
              <a:t>Granard – Motte Mound with statute  of St. Patrick.</a:t>
            </a:r>
            <a:endParaRPr lang="en-IE" b="1" dirty="0"/>
          </a:p>
        </p:txBody>
      </p:sp>
      <p:sp>
        <p:nvSpPr>
          <p:cNvPr id="23" name="TextBox 22">
            <a:extLst>
              <a:ext uri="{FF2B5EF4-FFF2-40B4-BE49-F238E27FC236}">
                <a16:creationId xmlns:a16="http://schemas.microsoft.com/office/drawing/2014/main" id="{C9DF801E-8609-66FB-11BE-556356A6EA73}"/>
              </a:ext>
            </a:extLst>
          </p:cNvPr>
          <p:cNvSpPr txBox="1"/>
          <p:nvPr/>
        </p:nvSpPr>
        <p:spPr>
          <a:xfrm>
            <a:off x="4964687" y="2981798"/>
            <a:ext cx="3006862" cy="646331"/>
          </a:xfrm>
          <a:prstGeom prst="rect">
            <a:avLst/>
          </a:prstGeom>
          <a:noFill/>
        </p:spPr>
        <p:txBody>
          <a:bodyPr wrap="square" rtlCol="0">
            <a:spAutoFit/>
          </a:bodyPr>
          <a:lstStyle/>
          <a:p>
            <a:r>
              <a:rPr lang="en-IE" sz="1800" b="1" dirty="0">
                <a:effectLst/>
                <a:latin typeface="Arial" panose="020B0604020202020204" pitchFamily="34" charset="0"/>
                <a:ea typeface="Calibri" panose="020F0502020204030204" pitchFamily="34" charset="0"/>
              </a:rPr>
              <a:t>R. C. Church, Granard, County Longford, Ireland.</a:t>
            </a:r>
            <a:endParaRPr lang="en-IE" b="1" dirty="0"/>
          </a:p>
        </p:txBody>
      </p:sp>
      <p:sp>
        <p:nvSpPr>
          <p:cNvPr id="28" name="TextBox 27">
            <a:extLst>
              <a:ext uri="{FF2B5EF4-FFF2-40B4-BE49-F238E27FC236}">
                <a16:creationId xmlns:a16="http://schemas.microsoft.com/office/drawing/2014/main" id="{A98DD64E-B7C5-7F21-5098-93630D38C32A}"/>
              </a:ext>
            </a:extLst>
          </p:cNvPr>
          <p:cNvSpPr txBox="1"/>
          <p:nvPr/>
        </p:nvSpPr>
        <p:spPr>
          <a:xfrm>
            <a:off x="973892" y="5302205"/>
            <a:ext cx="7367905" cy="369332"/>
          </a:xfrm>
          <a:prstGeom prst="rect">
            <a:avLst/>
          </a:prstGeom>
          <a:noFill/>
        </p:spPr>
        <p:txBody>
          <a:bodyPr wrap="square" rtlCol="0">
            <a:spAutoFit/>
          </a:bodyPr>
          <a:lstStyle/>
          <a:p>
            <a:r>
              <a:rPr lang="en-IE" b="1" dirty="0" err="1"/>
              <a:t>Slieve</a:t>
            </a:r>
            <a:r>
              <a:rPr lang="en-IE" b="1" dirty="0"/>
              <a:t> Blooms from Hill of Granard with Rahan  intervening in the distance,</a:t>
            </a:r>
          </a:p>
        </p:txBody>
      </p:sp>
      <p:sp>
        <p:nvSpPr>
          <p:cNvPr id="29" name="TextBox 28">
            <a:extLst>
              <a:ext uri="{FF2B5EF4-FFF2-40B4-BE49-F238E27FC236}">
                <a16:creationId xmlns:a16="http://schemas.microsoft.com/office/drawing/2014/main" id="{21992615-E232-D96D-1B8D-99281665774E}"/>
              </a:ext>
            </a:extLst>
          </p:cNvPr>
          <p:cNvSpPr txBox="1"/>
          <p:nvPr/>
        </p:nvSpPr>
        <p:spPr>
          <a:xfrm>
            <a:off x="1118982" y="5671537"/>
            <a:ext cx="7283567" cy="646331"/>
          </a:xfrm>
          <a:prstGeom prst="rect">
            <a:avLst/>
          </a:prstGeom>
          <a:noFill/>
        </p:spPr>
        <p:txBody>
          <a:bodyPr wrap="square" rtlCol="0">
            <a:spAutoFit/>
          </a:bodyPr>
          <a:lstStyle/>
          <a:p>
            <a:r>
              <a:rPr lang="en-IE" b="1" dirty="0"/>
              <a:t>“Saint Patrick appointed </a:t>
            </a:r>
            <a:r>
              <a:rPr lang="en-IE" b="1" dirty="0" err="1"/>
              <a:t>Camelacus</a:t>
            </a:r>
            <a:r>
              <a:rPr lang="en-IE" b="1" dirty="0"/>
              <a:t> and with his finger pointed out to him  the place from the hill of Granard, that is  the church of </a:t>
            </a:r>
            <a:r>
              <a:rPr lang="en-IE" b="1" dirty="0" err="1"/>
              <a:t>Raithen</a:t>
            </a:r>
            <a:r>
              <a:rPr lang="en-IE" b="1" dirty="0"/>
              <a:t>.”</a:t>
            </a:r>
          </a:p>
        </p:txBody>
      </p:sp>
    </p:spTree>
    <p:extLst>
      <p:ext uri="{BB962C8B-B14F-4D97-AF65-F5344CB8AC3E}">
        <p14:creationId xmlns:p14="http://schemas.microsoft.com/office/powerpoint/2010/main" val="11178068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260FAC-C1DF-8C1D-2071-252A9C3A250B}"/>
              </a:ext>
            </a:extLst>
          </p:cNvPr>
          <p:cNvPicPr>
            <a:picLocks noChangeAspect="1"/>
          </p:cNvPicPr>
          <p:nvPr/>
        </p:nvPicPr>
        <p:blipFill>
          <a:blip r:embed="rId3"/>
          <a:stretch>
            <a:fillRect/>
          </a:stretch>
        </p:blipFill>
        <p:spPr>
          <a:xfrm>
            <a:off x="3090636" y="-140245"/>
            <a:ext cx="6010727" cy="6858000"/>
          </a:xfrm>
          <a:prstGeom prst="rect">
            <a:avLst/>
          </a:prstGeom>
        </p:spPr>
      </p:pic>
    </p:spTree>
    <p:extLst>
      <p:ext uri="{BB962C8B-B14F-4D97-AF65-F5344CB8AC3E}">
        <p14:creationId xmlns:p14="http://schemas.microsoft.com/office/powerpoint/2010/main" val="18996881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5F941F-628E-48BF-39B1-4AF96D6BA251}"/>
              </a:ext>
            </a:extLst>
          </p:cNvPr>
          <p:cNvSpPr txBox="1"/>
          <p:nvPr/>
        </p:nvSpPr>
        <p:spPr>
          <a:xfrm>
            <a:off x="3019246" y="477328"/>
            <a:ext cx="4802038" cy="369332"/>
          </a:xfrm>
          <a:prstGeom prst="rect">
            <a:avLst/>
          </a:prstGeom>
          <a:noFill/>
        </p:spPr>
        <p:txBody>
          <a:bodyPr wrap="square" rtlCol="0">
            <a:spAutoFit/>
          </a:bodyPr>
          <a:lstStyle/>
          <a:p>
            <a:r>
              <a:rPr lang="en-IE" dirty="0"/>
              <a:t>Kilpatrick image CH</a:t>
            </a:r>
          </a:p>
        </p:txBody>
      </p:sp>
      <p:pic>
        <p:nvPicPr>
          <p:cNvPr id="6" name="Picture 5" descr="Map&#10;&#10;Description automatically generated">
            <a:extLst>
              <a:ext uri="{FF2B5EF4-FFF2-40B4-BE49-F238E27FC236}">
                <a16:creationId xmlns:a16="http://schemas.microsoft.com/office/drawing/2014/main" id="{C7B44A57-BD0C-26DA-7837-F459B12B2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402556" y="1007269"/>
            <a:ext cx="9144000" cy="6858000"/>
          </a:xfrm>
          <a:prstGeom prst="rect">
            <a:avLst/>
          </a:prstGeom>
        </p:spPr>
      </p:pic>
    </p:spTree>
    <p:extLst>
      <p:ext uri="{BB962C8B-B14F-4D97-AF65-F5344CB8AC3E}">
        <p14:creationId xmlns:p14="http://schemas.microsoft.com/office/powerpoint/2010/main" val="2039774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47A1D0-30EB-94D2-F6F3-34E0B999EAEE}"/>
              </a:ext>
            </a:extLst>
          </p:cNvPr>
          <p:cNvPicPr>
            <a:picLocks noChangeAspect="1"/>
          </p:cNvPicPr>
          <p:nvPr/>
        </p:nvPicPr>
        <p:blipFill>
          <a:blip r:embed="rId3"/>
          <a:stretch>
            <a:fillRect/>
          </a:stretch>
        </p:blipFill>
        <p:spPr>
          <a:xfrm>
            <a:off x="-66501" y="-91543"/>
            <a:ext cx="8682469" cy="6866416"/>
          </a:xfrm>
          <a:prstGeom prst="rect">
            <a:avLst/>
          </a:prstGeom>
        </p:spPr>
      </p:pic>
      <p:sp>
        <p:nvSpPr>
          <p:cNvPr id="6" name="TextBox 5">
            <a:extLst>
              <a:ext uri="{FF2B5EF4-FFF2-40B4-BE49-F238E27FC236}">
                <a16:creationId xmlns:a16="http://schemas.microsoft.com/office/drawing/2014/main" id="{52E56A3A-9205-6888-EF26-9AA9DAA319E8}"/>
              </a:ext>
            </a:extLst>
          </p:cNvPr>
          <p:cNvSpPr txBox="1"/>
          <p:nvPr/>
        </p:nvSpPr>
        <p:spPr>
          <a:xfrm>
            <a:off x="8663102" y="6128542"/>
            <a:ext cx="6093994" cy="646331"/>
          </a:xfrm>
          <a:prstGeom prst="rect">
            <a:avLst/>
          </a:prstGeom>
          <a:noFill/>
        </p:spPr>
        <p:txBody>
          <a:bodyPr wrap="square">
            <a:spAutoFit/>
          </a:bodyPr>
          <a:lstStyle/>
          <a:p>
            <a:r>
              <a:rPr lang="en-GB" u="sng" dirty="0">
                <a:highlight>
                  <a:srgbClr val="C0C0C0"/>
                </a:highlight>
              </a:rPr>
              <a:t>Off-Map</a:t>
            </a:r>
          </a:p>
          <a:p>
            <a:r>
              <a:rPr lang="en-GB" u="sng" dirty="0">
                <a:highlight>
                  <a:srgbClr val="C0C0C0"/>
                </a:highlight>
              </a:rPr>
              <a:t>Colman and </a:t>
            </a:r>
            <a:r>
              <a:rPr lang="en-GB" u="sng" dirty="0" err="1">
                <a:highlight>
                  <a:srgbClr val="C0C0C0"/>
                </a:highlight>
              </a:rPr>
              <a:t>Lyna</a:t>
            </a:r>
            <a:endParaRPr lang="en-IE" dirty="0"/>
          </a:p>
        </p:txBody>
      </p:sp>
      <p:pic>
        <p:nvPicPr>
          <p:cNvPr id="11" name="Picture 10">
            <a:extLst>
              <a:ext uri="{FF2B5EF4-FFF2-40B4-BE49-F238E27FC236}">
                <a16:creationId xmlns:a16="http://schemas.microsoft.com/office/drawing/2014/main" id="{92C7ED7E-8DF3-1590-B1B7-56A7E68A5E65}"/>
              </a:ext>
            </a:extLst>
          </p:cNvPr>
          <p:cNvPicPr>
            <a:picLocks noChangeAspect="1"/>
          </p:cNvPicPr>
          <p:nvPr/>
        </p:nvPicPr>
        <p:blipFill>
          <a:blip r:embed="rId4"/>
          <a:stretch>
            <a:fillRect/>
          </a:stretch>
        </p:blipFill>
        <p:spPr>
          <a:xfrm>
            <a:off x="9418731" y="1158240"/>
            <a:ext cx="2556656" cy="3957407"/>
          </a:xfrm>
          <a:prstGeom prst="rect">
            <a:avLst/>
          </a:prstGeom>
        </p:spPr>
      </p:pic>
    </p:spTree>
    <p:extLst>
      <p:ext uri="{BB962C8B-B14F-4D97-AF65-F5344CB8AC3E}">
        <p14:creationId xmlns:p14="http://schemas.microsoft.com/office/powerpoint/2010/main" val="2096653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07CE00C-93DB-73E4-5AF9-E39BB9FB28E4}"/>
              </a:ext>
            </a:extLst>
          </p:cNvPr>
          <p:cNvSpPr txBox="1"/>
          <p:nvPr/>
        </p:nvSpPr>
        <p:spPr>
          <a:xfrm>
            <a:off x="556998" y="424000"/>
            <a:ext cx="11295002" cy="1200329"/>
          </a:xfrm>
          <a:prstGeom prst="rect">
            <a:avLst/>
          </a:prstGeom>
          <a:noFill/>
        </p:spPr>
        <p:txBody>
          <a:bodyPr wrap="square" rtlCol="0">
            <a:spAutoFit/>
          </a:bodyPr>
          <a:lstStyle/>
          <a:p>
            <a:pPr algn="just"/>
            <a:r>
              <a:rPr lang="en-IE" sz="2400" b="1" dirty="0">
                <a:highlight>
                  <a:srgbClr val="FFFF00"/>
                </a:highlight>
              </a:rPr>
              <a:t>On page 102/103 in the </a:t>
            </a:r>
            <a:r>
              <a:rPr lang="en-IE" sz="2400" b="1" dirty="0"/>
              <a:t>“The Irish Ringfort” - Stout’s text and Figure 29 Barony of </a:t>
            </a:r>
            <a:r>
              <a:rPr lang="en-IE" sz="2400" b="1" dirty="0" err="1"/>
              <a:t>Garrycastle</a:t>
            </a:r>
            <a:r>
              <a:rPr lang="en-IE" sz="2400" b="1" dirty="0"/>
              <a:t>,  became significant  and “The Irish Ringfort” became essential reading to understand this project. </a:t>
            </a:r>
          </a:p>
        </p:txBody>
      </p:sp>
      <p:sp>
        <p:nvSpPr>
          <p:cNvPr id="14" name="TextBox 13">
            <a:extLst>
              <a:ext uri="{FF2B5EF4-FFF2-40B4-BE49-F238E27FC236}">
                <a16:creationId xmlns:a16="http://schemas.microsoft.com/office/drawing/2014/main" id="{078A368C-B432-0F96-DE91-5F29873C41B5}"/>
              </a:ext>
            </a:extLst>
          </p:cNvPr>
          <p:cNvSpPr txBox="1"/>
          <p:nvPr/>
        </p:nvSpPr>
        <p:spPr>
          <a:xfrm>
            <a:off x="500882" y="2271088"/>
            <a:ext cx="11407234" cy="1200329"/>
          </a:xfrm>
          <a:prstGeom prst="rect">
            <a:avLst/>
          </a:prstGeom>
          <a:noFill/>
        </p:spPr>
        <p:txBody>
          <a:bodyPr wrap="square" rtlCol="0">
            <a:spAutoFit/>
          </a:bodyPr>
          <a:lstStyle/>
          <a:p>
            <a:pPr algn="just"/>
            <a:r>
              <a:rPr lang="en-IE" sz="2400" b="1" dirty="0"/>
              <a:t> - </a:t>
            </a:r>
            <a:r>
              <a:rPr lang="en-IE" sz="2400" b="1" dirty="0" err="1"/>
              <a:t>Mochuda</a:t>
            </a:r>
            <a:r>
              <a:rPr lang="en-IE" sz="2400" b="1" dirty="0"/>
              <a:t>(i.e. Carthage) described the low-lying landscape of Rahan  in the following terms:- “Glorious  Rahan, evident its riches. Above the cleared forest of the tribe of </a:t>
            </a:r>
            <a:r>
              <a:rPr lang="en-IE" sz="2400" b="1" dirty="0" err="1"/>
              <a:t>Erc</a:t>
            </a:r>
            <a:r>
              <a:rPr lang="en-IE" sz="2400" b="1" dirty="0"/>
              <a:t>:</a:t>
            </a:r>
          </a:p>
          <a:p>
            <a:pPr algn="just"/>
            <a:r>
              <a:rPr lang="en-IE" sz="2400" b="1" dirty="0"/>
              <a:t>        “ </a:t>
            </a:r>
            <a:r>
              <a:rPr lang="en-IE" sz="2400" b="1" i="1" dirty="0"/>
              <a:t>This  is what </a:t>
            </a:r>
            <a:r>
              <a:rPr lang="en-IE" sz="2400" b="1" i="1" u="sng" dirty="0"/>
              <a:t>I compare Rahan to, to a meadow of the plain of </a:t>
            </a:r>
            <a:r>
              <a:rPr lang="en-IE" sz="2400" b="1" i="1" u="sng" dirty="0" err="1"/>
              <a:t>heavan</a:t>
            </a:r>
            <a:r>
              <a:rPr lang="en-IE" sz="2400" b="1" dirty="0"/>
              <a:t>”.	</a:t>
            </a:r>
          </a:p>
        </p:txBody>
      </p:sp>
      <p:sp>
        <p:nvSpPr>
          <p:cNvPr id="15" name="TextBox 14">
            <a:extLst>
              <a:ext uri="{FF2B5EF4-FFF2-40B4-BE49-F238E27FC236}">
                <a16:creationId xmlns:a16="http://schemas.microsoft.com/office/drawing/2014/main" id="{A4006B26-8A17-B9BD-953D-17D569F8F0ED}"/>
              </a:ext>
            </a:extLst>
          </p:cNvPr>
          <p:cNvSpPr txBox="1"/>
          <p:nvPr/>
        </p:nvSpPr>
        <p:spPr>
          <a:xfrm>
            <a:off x="575420" y="1536811"/>
            <a:ext cx="11258158" cy="830997"/>
          </a:xfrm>
          <a:prstGeom prst="rect">
            <a:avLst/>
          </a:prstGeom>
          <a:noFill/>
        </p:spPr>
        <p:txBody>
          <a:bodyPr wrap="square" rtlCol="0">
            <a:spAutoFit/>
          </a:bodyPr>
          <a:lstStyle/>
          <a:p>
            <a:pPr algn="just"/>
            <a:r>
              <a:rPr lang="en-IE" sz="2400" b="1" dirty="0">
                <a:highlight>
                  <a:srgbClr val="FFFF00"/>
                </a:highlight>
              </a:rPr>
              <a:t>On page 128 </a:t>
            </a:r>
            <a:r>
              <a:rPr lang="en-IE" sz="2400" b="1" dirty="0"/>
              <a:t>In “The Irish Ringfort”  (1997) Matthew Stout quotes Plummer (</a:t>
            </a:r>
            <a:r>
              <a:rPr lang="en-IE" sz="2400" b="1" dirty="0" err="1"/>
              <a:t>Bethada</a:t>
            </a:r>
            <a:r>
              <a:rPr lang="en-IE" sz="2400" b="1" dirty="0"/>
              <a:t> </a:t>
            </a:r>
            <a:r>
              <a:rPr lang="en-IE" sz="2400" b="1" dirty="0" err="1"/>
              <a:t>Naem</a:t>
            </a:r>
            <a:r>
              <a:rPr lang="en-IE" sz="2400" b="1" dirty="0"/>
              <a:t> </a:t>
            </a:r>
            <a:r>
              <a:rPr lang="en-IE" sz="2400" b="1" dirty="0" err="1"/>
              <a:t>nErenn</a:t>
            </a:r>
            <a:r>
              <a:rPr lang="en-IE" sz="2400" b="1" dirty="0"/>
              <a:t>, CELT: Corpus of Electronic Texts.) as follows:-</a:t>
            </a:r>
          </a:p>
        </p:txBody>
      </p:sp>
      <p:sp>
        <p:nvSpPr>
          <p:cNvPr id="18" name="TextBox 17">
            <a:extLst>
              <a:ext uri="{FF2B5EF4-FFF2-40B4-BE49-F238E27FC236}">
                <a16:creationId xmlns:a16="http://schemas.microsoft.com/office/drawing/2014/main" id="{0C0AB504-3EF7-7D65-BD64-5C5CCB120D9C}"/>
              </a:ext>
            </a:extLst>
          </p:cNvPr>
          <p:cNvSpPr txBox="1"/>
          <p:nvPr/>
        </p:nvSpPr>
        <p:spPr>
          <a:xfrm>
            <a:off x="1432560" y="3379084"/>
            <a:ext cx="7498080" cy="369332"/>
          </a:xfrm>
          <a:prstGeom prst="rect">
            <a:avLst/>
          </a:prstGeom>
          <a:noFill/>
        </p:spPr>
        <p:txBody>
          <a:bodyPr wrap="square" rtlCol="0">
            <a:spAutoFit/>
          </a:bodyPr>
          <a:lstStyle/>
          <a:p>
            <a:endParaRPr lang="en-IE" dirty="0"/>
          </a:p>
        </p:txBody>
      </p:sp>
      <p:pic>
        <p:nvPicPr>
          <p:cNvPr id="19" name="Picture 18">
            <a:extLst>
              <a:ext uri="{FF2B5EF4-FFF2-40B4-BE49-F238E27FC236}">
                <a16:creationId xmlns:a16="http://schemas.microsoft.com/office/drawing/2014/main" id="{CA8316ED-82AA-1B39-FC2B-1A29370E354A}"/>
              </a:ext>
            </a:extLst>
          </p:cNvPr>
          <p:cNvPicPr>
            <a:picLocks noChangeAspect="1"/>
          </p:cNvPicPr>
          <p:nvPr/>
        </p:nvPicPr>
        <p:blipFill>
          <a:blip r:embed="rId3"/>
          <a:stretch>
            <a:fillRect/>
          </a:stretch>
        </p:blipFill>
        <p:spPr>
          <a:xfrm>
            <a:off x="603122" y="5905882"/>
            <a:ext cx="6464486" cy="391766"/>
          </a:xfrm>
          <a:prstGeom prst="rect">
            <a:avLst/>
          </a:prstGeom>
        </p:spPr>
      </p:pic>
      <p:pic>
        <p:nvPicPr>
          <p:cNvPr id="21" name="Picture 20">
            <a:extLst>
              <a:ext uri="{FF2B5EF4-FFF2-40B4-BE49-F238E27FC236}">
                <a16:creationId xmlns:a16="http://schemas.microsoft.com/office/drawing/2014/main" id="{BCE767FB-0C8A-238A-7530-AED0F72AE7E1}"/>
              </a:ext>
            </a:extLst>
          </p:cNvPr>
          <p:cNvPicPr>
            <a:picLocks noChangeAspect="1"/>
          </p:cNvPicPr>
          <p:nvPr/>
        </p:nvPicPr>
        <p:blipFill>
          <a:blip r:embed="rId4"/>
          <a:stretch>
            <a:fillRect/>
          </a:stretch>
        </p:blipFill>
        <p:spPr>
          <a:xfrm>
            <a:off x="7011334" y="5835254"/>
            <a:ext cx="4577544" cy="533023"/>
          </a:xfrm>
          <a:prstGeom prst="rect">
            <a:avLst/>
          </a:prstGeom>
        </p:spPr>
      </p:pic>
      <p:pic>
        <p:nvPicPr>
          <p:cNvPr id="23" name="Picture 22">
            <a:extLst>
              <a:ext uri="{FF2B5EF4-FFF2-40B4-BE49-F238E27FC236}">
                <a16:creationId xmlns:a16="http://schemas.microsoft.com/office/drawing/2014/main" id="{699496C0-23EB-6287-E1FC-703285E2D51B}"/>
              </a:ext>
            </a:extLst>
          </p:cNvPr>
          <p:cNvPicPr>
            <a:picLocks noChangeAspect="1"/>
          </p:cNvPicPr>
          <p:nvPr/>
        </p:nvPicPr>
        <p:blipFill>
          <a:blip r:embed="rId5"/>
          <a:stretch>
            <a:fillRect/>
          </a:stretch>
        </p:blipFill>
        <p:spPr>
          <a:xfrm>
            <a:off x="603122" y="6238247"/>
            <a:ext cx="7181436" cy="522223"/>
          </a:xfrm>
          <a:prstGeom prst="rect">
            <a:avLst/>
          </a:prstGeom>
        </p:spPr>
      </p:pic>
      <p:sp>
        <p:nvSpPr>
          <p:cNvPr id="16" name="TextBox 15">
            <a:extLst>
              <a:ext uri="{FF2B5EF4-FFF2-40B4-BE49-F238E27FC236}">
                <a16:creationId xmlns:a16="http://schemas.microsoft.com/office/drawing/2014/main" id="{CB851F6C-8BBA-C2C8-DCAA-847249595953}"/>
              </a:ext>
            </a:extLst>
          </p:cNvPr>
          <p:cNvSpPr txBox="1"/>
          <p:nvPr/>
        </p:nvSpPr>
        <p:spPr>
          <a:xfrm>
            <a:off x="556998" y="3499173"/>
            <a:ext cx="11407234" cy="2308324"/>
          </a:xfrm>
          <a:prstGeom prst="rect">
            <a:avLst/>
          </a:prstGeom>
          <a:noFill/>
        </p:spPr>
        <p:txBody>
          <a:bodyPr wrap="square" rtlCol="0">
            <a:spAutoFit/>
          </a:bodyPr>
          <a:lstStyle/>
          <a:p>
            <a:r>
              <a:rPr lang="en-IE" sz="2400" b="1" u="sng" dirty="0"/>
              <a:t>Question</a:t>
            </a:r>
            <a:r>
              <a:rPr lang="en-IE" sz="2400" b="1" dirty="0"/>
              <a:t> 1 –  Maybe not describing “low-lying landscape” of present day Rahan Demesne but “The Island, Rahan” see below answer to question 2.</a:t>
            </a:r>
          </a:p>
          <a:p>
            <a:r>
              <a:rPr lang="en-IE" sz="2400" b="1" dirty="0"/>
              <a:t> </a:t>
            </a:r>
            <a:r>
              <a:rPr lang="en-IE" sz="2400" b="1" u="sng" dirty="0"/>
              <a:t>Question 2</a:t>
            </a:r>
            <a:r>
              <a:rPr lang="en-IE" sz="2400" b="1" dirty="0"/>
              <a:t> - Could the above quotation describe an area on the Island?  Maybe </a:t>
            </a:r>
            <a:r>
              <a:rPr lang="en-IE" sz="2400" b="1" dirty="0" err="1"/>
              <a:t>Cluain</a:t>
            </a:r>
            <a:r>
              <a:rPr lang="en-IE" sz="2400" b="1" dirty="0"/>
              <a:t> </a:t>
            </a:r>
            <a:r>
              <a:rPr lang="en-IE" sz="2400" b="1" dirty="0" err="1"/>
              <a:t>Caoin</a:t>
            </a:r>
            <a:r>
              <a:rPr lang="en-IE" sz="2400" b="1" dirty="0"/>
              <a:t>  or  </a:t>
            </a:r>
            <a:r>
              <a:rPr lang="en-IE" sz="2400" b="1" dirty="0" err="1"/>
              <a:t>Clonkeen</a:t>
            </a:r>
            <a:r>
              <a:rPr lang="en-IE" sz="2400" b="1" dirty="0"/>
              <a:t> ,   which is a much forgotten  area of land alongside the River Brosna towards the  north west of The Island. </a:t>
            </a:r>
          </a:p>
          <a:p>
            <a:r>
              <a:rPr lang="en-IE" sz="2400" b="1" dirty="0"/>
              <a:t>Also known as the “Island of </a:t>
            </a:r>
            <a:r>
              <a:rPr lang="en-IE" sz="2400" b="1" dirty="0" err="1"/>
              <a:t>Clonkeen</a:t>
            </a:r>
            <a:r>
              <a:rPr lang="en-IE" sz="2400" b="1" dirty="0"/>
              <a:t>”.</a:t>
            </a:r>
            <a:endParaRPr lang="en-IE" sz="2400" dirty="0"/>
          </a:p>
        </p:txBody>
      </p:sp>
      <p:sp>
        <p:nvSpPr>
          <p:cNvPr id="6" name="TextBox 5">
            <a:extLst>
              <a:ext uri="{FF2B5EF4-FFF2-40B4-BE49-F238E27FC236}">
                <a16:creationId xmlns:a16="http://schemas.microsoft.com/office/drawing/2014/main" id="{8D90A66B-6981-6DD0-0275-3508E4E0BA97}"/>
              </a:ext>
            </a:extLst>
          </p:cNvPr>
          <p:cNvSpPr txBox="1"/>
          <p:nvPr/>
        </p:nvSpPr>
        <p:spPr>
          <a:xfrm flipH="1">
            <a:off x="7910099" y="6316398"/>
            <a:ext cx="5017039" cy="369332"/>
          </a:xfrm>
          <a:prstGeom prst="rect">
            <a:avLst/>
          </a:prstGeom>
          <a:noFill/>
        </p:spPr>
        <p:txBody>
          <a:bodyPr wrap="square" rtlCol="0">
            <a:spAutoFit/>
          </a:bodyPr>
          <a:lstStyle/>
          <a:p>
            <a:r>
              <a:rPr lang="en-IE" b="1" dirty="0" err="1">
                <a:solidFill>
                  <a:schemeClr val="accent2">
                    <a:lumMod val="75000"/>
                  </a:schemeClr>
                </a:solidFill>
              </a:rPr>
              <a:t>Aimsir</a:t>
            </a:r>
            <a:r>
              <a:rPr lang="en-IE" b="1" dirty="0">
                <a:solidFill>
                  <a:schemeClr val="accent2">
                    <a:lumMod val="75000"/>
                  </a:schemeClr>
                </a:solidFill>
              </a:rPr>
              <a:t> </a:t>
            </a:r>
            <a:r>
              <a:rPr lang="en-IE" b="1" dirty="0" err="1">
                <a:solidFill>
                  <a:schemeClr val="accent2">
                    <a:lumMod val="75000"/>
                  </a:schemeClr>
                </a:solidFill>
              </a:rPr>
              <a:t>Chaoin</a:t>
            </a:r>
            <a:r>
              <a:rPr lang="en-IE" b="1" dirty="0"/>
              <a:t>. </a:t>
            </a:r>
            <a:r>
              <a:rPr lang="en-IE" dirty="0"/>
              <a:t>clement  weather</a:t>
            </a:r>
          </a:p>
        </p:txBody>
      </p:sp>
      <p:sp>
        <p:nvSpPr>
          <p:cNvPr id="2" name="TextBox 1">
            <a:extLst>
              <a:ext uri="{FF2B5EF4-FFF2-40B4-BE49-F238E27FC236}">
                <a16:creationId xmlns:a16="http://schemas.microsoft.com/office/drawing/2014/main" id="{49438803-46A5-1606-1EDA-A9205979CF95}"/>
              </a:ext>
            </a:extLst>
          </p:cNvPr>
          <p:cNvSpPr txBox="1"/>
          <p:nvPr/>
        </p:nvSpPr>
        <p:spPr>
          <a:xfrm>
            <a:off x="2405149" y="57781"/>
            <a:ext cx="8013470" cy="461665"/>
          </a:xfrm>
          <a:prstGeom prst="rect">
            <a:avLst/>
          </a:prstGeom>
          <a:noFill/>
        </p:spPr>
        <p:txBody>
          <a:bodyPr wrap="square" rtlCol="0">
            <a:spAutoFit/>
          </a:bodyPr>
          <a:lstStyle/>
          <a:p>
            <a:pPr algn="l"/>
            <a:r>
              <a:rPr lang="en-IE" sz="2400" b="1" dirty="0"/>
              <a:t>Matthew Stout is a Cartographer and a  Historical Geographer</a:t>
            </a:r>
          </a:p>
        </p:txBody>
      </p:sp>
    </p:spTree>
    <p:extLst>
      <p:ext uri="{BB962C8B-B14F-4D97-AF65-F5344CB8AC3E}">
        <p14:creationId xmlns:p14="http://schemas.microsoft.com/office/powerpoint/2010/main" val="1429185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898116-D545-2988-0299-03CEEA3ACCDA}"/>
              </a:ext>
            </a:extLst>
          </p:cNvPr>
          <p:cNvSpPr txBox="1"/>
          <p:nvPr/>
        </p:nvSpPr>
        <p:spPr>
          <a:xfrm>
            <a:off x="8468651" y="4813049"/>
            <a:ext cx="3845269" cy="1938992"/>
          </a:xfrm>
          <a:prstGeom prst="rect">
            <a:avLst/>
          </a:prstGeom>
          <a:noFill/>
        </p:spPr>
        <p:txBody>
          <a:bodyPr wrap="square" rtlCol="0">
            <a:spAutoFit/>
          </a:bodyPr>
          <a:lstStyle/>
          <a:p>
            <a:r>
              <a:rPr lang="en-IE" sz="2400" b="1" dirty="0"/>
              <a:t>Matthew Stout’s </a:t>
            </a:r>
          </a:p>
          <a:p>
            <a:r>
              <a:rPr lang="en-IE" sz="2400" b="1" dirty="0"/>
              <a:t>“Offaly History &amp; Society”</a:t>
            </a:r>
          </a:p>
          <a:p>
            <a:r>
              <a:rPr lang="en-IE" sz="2400" b="1" dirty="0"/>
              <a:t>Page 64 Fig 2.16 </a:t>
            </a:r>
          </a:p>
          <a:p>
            <a:r>
              <a:rPr lang="en-IE" sz="2400" b="1" dirty="0"/>
              <a:t>The Barony of </a:t>
            </a:r>
            <a:r>
              <a:rPr lang="en-IE" sz="2400" b="1" dirty="0" err="1"/>
              <a:t>Ballycowan</a:t>
            </a:r>
            <a:r>
              <a:rPr lang="en-IE" sz="2400" b="1" dirty="0"/>
              <a:t>, </a:t>
            </a:r>
          </a:p>
          <a:p>
            <a:r>
              <a:rPr lang="en-IE" sz="2400" b="1" dirty="0"/>
              <a:t>settlement and topography.</a:t>
            </a:r>
          </a:p>
        </p:txBody>
      </p:sp>
      <p:pic>
        <p:nvPicPr>
          <p:cNvPr id="5" name="Picture 4" descr="Map&#10;&#10;Description automatically generated">
            <a:extLst>
              <a:ext uri="{FF2B5EF4-FFF2-40B4-BE49-F238E27FC236}">
                <a16:creationId xmlns:a16="http://schemas.microsoft.com/office/drawing/2014/main" id="{09AA884B-92CD-99B9-4654-3CA7A669D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14665" y="469950"/>
            <a:ext cx="8378379" cy="6286038"/>
          </a:xfrm>
          <a:prstGeom prst="rect">
            <a:avLst/>
          </a:prstGeom>
        </p:spPr>
      </p:pic>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7978B9B0-6594-D053-694C-2155BEADA20B}"/>
                  </a:ext>
                </a:extLst>
              </p14:cNvPr>
              <p14:cNvContentPartPr/>
              <p14:nvPr/>
            </p14:nvContentPartPr>
            <p14:xfrm>
              <a:off x="486892" y="1008133"/>
              <a:ext cx="2184120" cy="2492640"/>
            </p14:xfrm>
          </p:contentPart>
        </mc:Choice>
        <mc:Fallback xmlns="">
          <p:pic>
            <p:nvPicPr>
              <p:cNvPr id="3" name="Ink 2">
                <a:extLst>
                  <a:ext uri="{FF2B5EF4-FFF2-40B4-BE49-F238E27FC236}">
                    <a16:creationId xmlns:a16="http://schemas.microsoft.com/office/drawing/2014/main" id="{7978B9B0-6594-D053-694C-2155BEADA20B}"/>
                  </a:ext>
                </a:extLst>
              </p:cNvPr>
              <p:cNvPicPr/>
              <p:nvPr/>
            </p:nvPicPr>
            <p:blipFill>
              <a:blip r:embed="rId5"/>
              <a:stretch>
                <a:fillRect/>
              </a:stretch>
            </p:blipFill>
            <p:spPr>
              <a:xfrm>
                <a:off x="451252" y="972493"/>
                <a:ext cx="2255760" cy="2564280"/>
              </a:xfrm>
              <a:prstGeom prst="rect">
                <a:avLst/>
              </a:prstGeom>
            </p:spPr>
          </p:pic>
        </mc:Fallback>
      </mc:AlternateContent>
      <p:sp>
        <p:nvSpPr>
          <p:cNvPr id="4" name="TextBox 3">
            <a:extLst>
              <a:ext uri="{FF2B5EF4-FFF2-40B4-BE49-F238E27FC236}">
                <a16:creationId xmlns:a16="http://schemas.microsoft.com/office/drawing/2014/main" id="{9DD00820-B506-4914-A5B1-C8CAC966241C}"/>
              </a:ext>
            </a:extLst>
          </p:cNvPr>
          <p:cNvSpPr txBox="1"/>
          <p:nvPr/>
        </p:nvSpPr>
        <p:spPr>
          <a:xfrm>
            <a:off x="684398" y="2569296"/>
            <a:ext cx="1290257" cy="369332"/>
          </a:xfrm>
          <a:prstGeom prst="rect">
            <a:avLst/>
          </a:prstGeom>
          <a:noFill/>
        </p:spPr>
        <p:txBody>
          <a:bodyPr wrap="square" rtlCol="0">
            <a:spAutoFit/>
          </a:bodyPr>
          <a:lstStyle/>
          <a:p>
            <a:r>
              <a:rPr lang="en-IE" dirty="0"/>
              <a:t>The Island</a:t>
            </a:r>
          </a:p>
        </p:txBody>
      </p:sp>
    </p:spTree>
    <p:extLst>
      <p:ext uri="{BB962C8B-B14F-4D97-AF65-F5344CB8AC3E}">
        <p14:creationId xmlns:p14="http://schemas.microsoft.com/office/powerpoint/2010/main" val="11768700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42352C-F15D-A09F-4A2C-423C88734003}"/>
              </a:ext>
            </a:extLst>
          </p:cNvPr>
          <p:cNvSpPr txBox="1"/>
          <p:nvPr/>
        </p:nvSpPr>
        <p:spPr>
          <a:xfrm>
            <a:off x="506634" y="368479"/>
            <a:ext cx="10698893" cy="1015663"/>
          </a:xfrm>
          <a:prstGeom prst="rect">
            <a:avLst/>
          </a:prstGeom>
          <a:noFill/>
        </p:spPr>
        <p:txBody>
          <a:bodyPr wrap="square" rtlCol="0">
            <a:spAutoFit/>
          </a:bodyPr>
          <a:lstStyle/>
          <a:p>
            <a:pPr algn="just"/>
            <a:r>
              <a:rPr lang="en-IE" sz="2000" b="1" dirty="0"/>
              <a:t>Stout‘s Chapter two in “Offaly History &amp; Society” (1998) also became significant, as it majors on </a:t>
            </a:r>
            <a:r>
              <a:rPr lang="en-IE" sz="2000" b="1" dirty="0" err="1"/>
              <a:t>Ballycowan</a:t>
            </a:r>
            <a:r>
              <a:rPr lang="en-IE" sz="2000" b="1" dirty="0"/>
              <a:t> Barony. It is a true gem as it inspired an examination of the possibility that “The Island – Rahan” was where Colman sent Carthage to develop his own Monastic Heritage.</a:t>
            </a:r>
          </a:p>
        </p:txBody>
      </p:sp>
      <p:sp>
        <p:nvSpPr>
          <p:cNvPr id="7" name="TextBox 6">
            <a:extLst>
              <a:ext uri="{FF2B5EF4-FFF2-40B4-BE49-F238E27FC236}">
                <a16:creationId xmlns:a16="http://schemas.microsoft.com/office/drawing/2014/main" id="{7644357B-5A09-D944-B72F-56843A7482DC}"/>
              </a:ext>
            </a:extLst>
          </p:cNvPr>
          <p:cNvSpPr txBox="1"/>
          <p:nvPr/>
        </p:nvSpPr>
        <p:spPr>
          <a:xfrm>
            <a:off x="730106" y="2334383"/>
            <a:ext cx="10251951" cy="830997"/>
          </a:xfrm>
          <a:prstGeom prst="rect">
            <a:avLst/>
          </a:prstGeom>
          <a:noFill/>
        </p:spPr>
        <p:txBody>
          <a:bodyPr wrap="square" rtlCol="0">
            <a:spAutoFit/>
          </a:bodyPr>
          <a:lstStyle/>
          <a:p>
            <a:r>
              <a:rPr lang="en-IE" sz="2400" b="1" dirty="0"/>
              <a:t>Stout – Chapter Two “</a:t>
            </a:r>
            <a:r>
              <a:rPr lang="en-IE" sz="1600" b="1" dirty="0"/>
              <a:t>Offaly</a:t>
            </a:r>
            <a:r>
              <a:rPr lang="en-IE" sz="2400" b="1" dirty="0"/>
              <a:t> History &amp; Society” pages 63/64/65 </a:t>
            </a:r>
          </a:p>
          <a:p>
            <a:r>
              <a:rPr lang="en-IE" sz="2400" b="1" dirty="0"/>
              <a:t>Fig. 2.16 </a:t>
            </a:r>
            <a:r>
              <a:rPr lang="en-IE" sz="2400" b="1" dirty="0">
                <a:highlight>
                  <a:srgbClr val="FF0000"/>
                </a:highlight>
              </a:rPr>
              <a:t>and Fig 2.17</a:t>
            </a:r>
            <a:endParaRPr lang="en-IE" dirty="0">
              <a:highlight>
                <a:srgbClr val="FF0000"/>
              </a:highlight>
            </a:endParaRPr>
          </a:p>
        </p:txBody>
      </p:sp>
      <p:sp>
        <p:nvSpPr>
          <p:cNvPr id="8" name="TextBox 7">
            <a:extLst>
              <a:ext uri="{FF2B5EF4-FFF2-40B4-BE49-F238E27FC236}">
                <a16:creationId xmlns:a16="http://schemas.microsoft.com/office/drawing/2014/main" id="{9A2F3050-8F26-ABEF-33A1-9006F0CA47C6}"/>
              </a:ext>
            </a:extLst>
          </p:cNvPr>
          <p:cNvSpPr txBox="1"/>
          <p:nvPr/>
        </p:nvSpPr>
        <p:spPr>
          <a:xfrm>
            <a:off x="3492689" y="-30028"/>
            <a:ext cx="5206621" cy="523220"/>
          </a:xfrm>
          <a:prstGeom prst="rect">
            <a:avLst/>
          </a:prstGeom>
          <a:noFill/>
        </p:spPr>
        <p:txBody>
          <a:bodyPr wrap="square" rtlCol="0">
            <a:spAutoFit/>
          </a:bodyPr>
          <a:lstStyle/>
          <a:p>
            <a:r>
              <a:rPr lang="en-IE" sz="2800" b="1" dirty="0"/>
              <a:t>“Offaly History &amp; Society” (1998)</a:t>
            </a:r>
            <a:endParaRPr lang="en-IE" sz="2800" dirty="0"/>
          </a:p>
        </p:txBody>
      </p:sp>
      <p:sp>
        <p:nvSpPr>
          <p:cNvPr id="9" name="TextBox 8">
            <a:extLst>
              <a:ext uri="{FF2B5EF4-FFF2-40B4-BE49-F238E27FC236}">
                <a16:creationId xmlns:a16="http://schemas.microsoft.com/office/drawing/2014/main" id="{0D2F1720-E4D1-E773-F123-322A1301ADE7}"/>
              </a:ext>
            </a:extLst>
          </p:cNvPr>
          <p:cNvSpPr txBox="1"/>
          <p:nvPr/>
        </p:nvSpPr>
        <p:spPr>
          <a:xfrm>
            <a:off x="730106" y="3096308"/>
            <a:ext cx="10456872" cy="3600986"/>
          </a:xfrm>
          <a:prstGeom prst="rect">
            <a:avLst/>
          </a:prstGeom>
          <a:noFill/>
        </p:spPr>
        <p:txBody>
          <a:bodyPr wrap="square" rtlCol="0">
            <a:spAutoFit/>
          </a:bodyPr>
          <a:lstStyle/>
          <a:p>
            <a:pPr algn="just"/>
            <a:r>
              <a:rPr lang="en-IE" sz="2400" b="1" dirty="0"/>
              <a:t>Fig. 2.16 shows four ringforts in the north-west described on page 63  - “ Only </a:t>
            </a:r>
            <a:r>
              <a:rPr lang="en-IE" sz="2400" b="1" u="sng" dirty="0"/>
              <a:t>two high status Cluster 3 ringforts</a:t>
            </a:r>
            <a:r>
              <a:rPr lang="en-IE" sz="2400" b="1" dirty="0"/>
              <a:t>  are found in </a:t>
            </a:r>
            <a:r>
              <a:rPr lang="en-IE" sz="2400" b="1" dirty="0" err="1"/>
              <a:t>Ballycowan</a:t>
            </a:r>
            <a:r>
              <a:rPr lang="en-IE" sz="2400" b="1" dirty="0"/>
              <a:t>. These are on an ‘</a:t>
            </a:r>
            <a:r>
              <a:rPr lang="en-IE" sz="2400" b="1" i="1" dirty="0"/>
              <a:t>island</a:t>
            </a:r>
            <a:r>
              <a:rPr lang="en-IE" sz="2400" b="1" dirty="0"/>
              <a:t>’ of higher ground lying above 61 m in the north-west and </a:t>
            </a:r>
            <a:r>
              <a:rPr lang="en-IE" sz="2400" b="1" u="sng" dirty="0"/>
              <a:t>are found in association with a ‘typical’ Cluster 5 ringfort and a Cluster 4 site</a:t>
            </a:r>
            <a:r>
              <a:rPr lang="en-IE" sz="2400" b="1" dirty="0"/>
              <a:t>”.</a:t>
            </a:r>
          </a:p>
          <a:p>
            <a:pPr algn="just"/>
            <a:r>
              <a:rPr lang="en-IE" sz="2400" b="1" dirty="0"/>
              <a:t> Stout also shows  an ecclesiastical site in the north-west  but makes no direct comment on it. </a:t>
            </a:r>
          </a:p>
          <a:p>
            <a:pPr algn="just"/>
            <a:r>
              <a:rPr lang="en-IE" sz="2400" b="1" u="sng" dirty="0"/>
              <a:t>My Comment</a:t>
            </a:r>
          </a:p>
          <a:p>
            <a:pPr algn="just"/>
            <a:r>
              <a:rPr lang="en-IE" sz="2400" b="1" dirty="0"/>
              <a:t>This ecclesiastical site is quite probably the site founded on Kilpatrick townland  by </a:t>
            </a:r>
            <a:r>
              <a:rPr lang="en-IE" sz="2400" b="1" dirty="0" err="1"/>
              <a:t>Camelacus</a:t>
            </a:r>
            <a:r>
              <a:rPr lang="en-IE" sz="2400" b="1" dirty="0"/>
              <a:t> as directed by Patrick -  </a:t>
            </a:r>
            <a:r>
              <a:rPr lang="en-IE" sz="3600" b="1" dirty="0"/>
              <a:t>THE TARGET OF THIS STUDY.</a:t>
            </a:r>
          </a:p>
        </p:txBody>
      </p:sp>
      <p:pic>
        <p:nvPicPr>
          <p:cNvPr id="12" name="Picture 11">
            <a:extLst>
              <a:ext uri="{FF2B5EF4-FFF2-40B4-BE49-F238E27FC236}">
                <a16:creationId xmlns:a16="http://schemas.microsoft.com/office/drawing/2014/main" id="{C25050EF-6049-2419-FEA1-CEF0B8E631C0}"/>
              </a:ext>
            </a:extLst>
          </p:cNvPr>
          <p:cNvPicPr>
            <a:picLocks noChangeAspect="1"/>
          </p:cNvPicPr>
          <p:nvPr/>
        </p:nvPicPr>
        <p:blipFill>
          <a:blip r:embed="rId3"/>
          <a:stretch>
            <a:fillRect/>
          </a:stretch>
        </p:blipFill>
        <p:spPr>
          <a:xfrm>
            <a:off x="9348375" y="1067147"/>
            <a:ext cx="1420140" cy="1983000"/>
          </a:xfrm>
          <a:prstGeom prst="rect">
            <a:avLst/>
          </a:prstGeom>
        </p:spPr>
      </p:pic>
    </p:spTree>
    <p:extLst>
      <p:ext uri="{BB962C8B-B14F-4D97-AF65-F5344CB8AC3E}">
        <p14:creationId xmlns:p14="http://schemas.microsoft.com/office/powerpoint/2010/main" val="35909741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66E5F8-FB97-FFCE-8304-2DE48E70E02E}"/>
              </a:ext>
            </a:extLst>
          </p:cNvPr>
          <p:cNvSpPr txBox="1"/>
          <p:nvPr/>
        </p:nvSpPr>
        <p:spPr>
          <a:xfrm>
            <a:off x="1023582" y="1351128"/>
            <a:ext cx="10529248" cy="1938992"/>
          </a:xfrm>
          <a:prstGeom prst="rect">
            <a:avLst/>
          </a:prstGeom>
          <a:noFill/>
        </p:spPr>
        <p:txBody>
          <a:bodyPr wrap="square" rtlCol="0">
            <a:spAutoFit/>
          </a:bodyPr>
          <a:lstStyle/>
          <a:p>
            <a:pPr algn="just"/>
            <a:r>
              <a:rPr lang="en-IE" sz="2400" b="1" dirty="0"/>
              <a:t>The focus then became “The Island – Rahan”.</a:t>
            </a:r>
          </a:p>
          <a:p>
            <a:pPr algn="just"/>
            <a:endParaRPr lang="en-IE" sz="2400" b="1" dirty="0"/>
          </a:p>
          <a:p>
            <a:pPr algn="just"/>
            <a:r>
              <a:rPr lang="en-IE" sz="2400" b="1" dirty="0"/>
              <a:t> All research to date (August 2023), without exception, has pointed positively to the fact that  “The Island  Rahan” could be Carthage’s  location until he departed to Lismore.</a:t>
            </a:r>
          </a:p>
        </p:txBody>
      </p:sp>
      <p:sp>
        <p:nvSpPr>
          <p:cNvPr id="3" name="TextBox 2">
            <a:extLst>
              <a:ext uri="{FF2B5EF4-FFF2-40B4-BE49-F238E27FC236}">
                <a16:creationId xmlns:a16="http://schemas.microsoft.com/office/drawing/2014/main" id="{841359FF-24AE-92D9-E550-CB03C89AFE18}"/>
              </a:ext>
            </a:extLst>
          </p:cNvPr>
          <p:cNvSpPr txBox="1"/>
          <p:nvPr/>
        </p:nvSpPr>
        <p:spPr>
          <a:xfrm>
            <a:off x="1069788" y="4087906"/>
            <a:ext cx="6388847" cy="369332"/>
          </a:xfrm>
          <a:prstGeom prst="rect">
            <a:avLst/>
          </a:prstGeom>
          <a:noFill/>
        </p:spPr>
        <p:txBody>
          <a:bodyPr wrap="square" rtlCol="0">
            <a:spAutoFit/>
          </a:bodyPr>
          <a:lstStyle/>
          <a:p>
            <a:r>
              <a:rPr lang="en-IE" dirty="0"/>
              <a:t>Point out Rahan, and Lynally</a:t>
            </a:r>
          </a:p>
        </p:txBody>
      </p:sp>
    </p:spTree>
    <p:extLst>
      <p:ext uri="{BB962C8B-B14F-4D97-AF65-F5344CB8AC3E}">
        <p14:creationId xmlns:p14="http://schemas.microsoft.com/office/powerpoint/2010/main" val="4323642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8B4F9A-6751-564C-D6BB-D8807F8FA574}"/>
              </a:ext>
            </a:extLst>
          </p:cNvPr>
          <p:cNvSpPr txBox="1"/>
          <p:nvPr/>
        </p:nvSpPr>
        <p:spPr>
          <a:xfrm>
            <a:off x="1069675" y="1086929"/>
            <a:ext cx="10052650" cy="5539978"/>
          </a:xfrm>
          <a:prstGeom prst="rect">
            <a:avLst/>
          </a:prstGeom>
          <a:noFill/>
        </p:spPr>
        <p:txBody>
          <a:bodyPr wrap="square" rtlCol="0">
            <a:spAutoFit/>
          </a:bodyPr>
          <a:lstStyle/>
          <a:p>
            <a:r>
              <a:rPr lang="en-IE" sz="2400" b="1" dirty="0"/>
              <a:t>                  </a:t>
            </a:r>
            <a:r>
              <a:rPr lang="en-IE" sz="2400" b="1" u="sng" dirty="0"/>
              <a:t>Offaly Historical and Archaeological Society (“Offaly History”)</a:t>
            </a:r>
          </a:p>
          <a:p>
            <a:endParaRPr lang="en-IE" b="1" dirty="0"/>
          </a:p>
          <a:p>
            <a:pPr algn="just"/>
            <a:r>
              <a:rPr lang="en-IE" sz="2400" b="1" dirty="0"/>
              <a:t>At an early stage of the research  it  was thought  advisable to approach Offaly Historical and Archaeological Society (“Offaly History”) for assistance , as and when necessary.  Offaly History were agreeable to be associated with the  “The Island” project.  </a:t>
            </a:r>
          </a:p>
          <a:p>
            <a:endParaRPr lang="en-IE" sz="2400" b="1" dirty="0"/>
          </a:p>
          <a:p>
            <a:pPr algn="just"/>
            <a:r>
              <a:rPr lang="en-IE" sz="2400" b="1" dirty="0"/>
              <a:t>To date they have only  been approached for access to  their library in Bury Quay, Tullamore and have been made aware of the outline  of our initial  research. Their archives could be a significant source of information.</a:t>
            </a:r>
          </a:p>
          <a:p>
            <a:pPr algn="just"/>
            <a:endParaRPr lang="en-IE" sz="2400" b="1" dirty="0"/>
          </a:p>
          <a:p>
            <a:pPr algn="just"/>
            <a:r>
              <a:rPr lang="en-IE" sz="2400" b="1" dirty="0"/>
              <a:t>Offaly History have kindly provided the projector for </a:t>
            </a:r>
            <a:r>
              <a:rPr lang="en-IE" sz="2400" b="1" dirty="0" err="1"/>
              <a:t>tonights</a:t>
            </a:r>
            <a:r>
              <a:rPr lang="en-IE" sz="2400" b="1" dirty="0"/>
              <a:t> talk.</a:t>
            </a:r>
          </a:p>
          <a:p>
            <a:endParaRPr lang="en-IE" sz="2400" b="1" dirty="0"/>
          </a:p>
          <a:p>
            <a:r>
              <a:rPr lang="en-IE" sz="2400" b="1" dirty="0"/>
              <a:t>Their members, being a focused group, could  offer valuable advice  and guidance as the project progresses.</a:t>
            </a:r>
          </a:p>
        </p:txBody>
      </p:sp>
    </p:spTree>
    <p:extLst>
      <p:ext uri="{BB962C8B-B14F-4D97-AF65-F5344CB8AC3E}">
        <p14:creationId xmlns:p14="http://schemas.microsoft.com/office/powerpoint/2010/main" val="21639223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grass, outdoor, sky, person&#10;&#10;Description automatically generated">
            <a:extLst>
              <a:ext uri="{FF2B5EF4-FFF2-40B4-BE49-F238E27FC236}">
                <a16:creationId xmlns:a16="http://schemas.microsoft.com/office/drawing/2014/main" id="{CFAAF0D8-DA78-4F38-5551-D4C19CAB9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123" y="530702"/>
            <a:ext cx="3008129" cy="3811295"/>
          </a:xfrm>
          <a:prstGeom prst="rect">
            <a:avLst/>
          </a:prstGeom>
        </p:spPr>
      </p:pic>
      <p:sp>
        <p:nvSpPr>
          <p:cNvPr id="3" name="TextBox 2">
            <a:extLst>
              <a:ext uri="{FF2B5EF4-FFF2-40B4-BE49-F238E27FC236}">
                <a16:creationId xmlns:a16="http://schemas.microsoft.com/office/drawing/2014/main" id="{9C61A860-A732-BC6D-1325-36F04C4403CD}"/>
              </a:ext>
            </a:extLst>
          </p:cNvPr>
          <p:cNvSpPr txBox="1"/>
          <p:nvPr/>
        </p:nvSpPr>
        <p:spPr>
          <a:xfrm>
            <a:off x="3506875" y="4839633"/>
            <a:ext cx="4157933" cy="923330"/>
          </a:xfrm>
          <a:prstGeom prst="rect">
            <a:avLst/>
          </a:prstGeom>
          <a:noFill/>
        </p:spPr>
        <p:txBody>
          <a:bodyPr wrap="square" rtlCol="0">
            <a:spAutoFit/>
          </a:bodyPr>
          <a:lstStyle/>
          <a:p>
            <a:r>
              <a:rPr lang="en-IE" sz="1800" b="1" dirty="0"/>
              <a:t>Image of members of Rahan History and Heritage Group on a visit to the Island in 2008 (?)</a:t>
            </a:r>
            <a:endParaRPr lang="en-IE" dirty="0"/>
          </a:p>
        </p:txBody>
      </p:sp>
    </p:spTree>
    <p:extLst>
      <p:ext uri="{BB962C8B-B14F-4D97-AF65-F5344CB8AC3E}">
        <p14:creationId xmlns:p14="http://schemas.microsoft.com/office/powerpoint/2010/main" val="24904920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ss, outdoor, sky, person&#10;&#10;Description automatically generated">
            <a:extLst>
              <a:ext uri="{FF2B5EF4-FFF2-40B4-BE49-F238E27FC236}">
                <a16:creationId xmlns:a16="http://schemas.microsoft.com/office/drawing/2014/main" id="{19D6F53F-4025-F87A-7380-7BAEBE4157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9710" y="98747"/>
            <a:ext cx="2146395" cy="2719479"/>
          </a:xfrm>
          <a:prstGeom prst="rect">
            <a:avLst/>
          </a:prstGeom>
        </p:spPr>
      </p:pic>
      <p:sp>
        <p:nvSpPr>
          <p:cNvPr id="6" name="TextBox 5">
            <a:extLst>
              <a:ext uri="{FF2B5EF4-FFF2-40B4-BE49-F238E27FC236}">
                <a16:creationId xmlns:a16="http://schemas.microsoft.com/office/drawing/2014/main" id="{03BF3C81-232C-035B-E98C-EA27FB587BEF}"/>
              </a:ext>
            </a:extLst>
          </p:cNvPr>
          <p:cNvSpPr txBox="1"/>
          <p:nvPr/>
        </p:nvSpPr>
        <p:spPr>
          <a:xfrm>
            <a:off x="831826" y="671233"/>
            <a:ext cx="6466121" cy="2523768"/>
          </a:xfrm>
          <a:prstGeom prst="rect">
            <a:avLst/>
          </a:prstGeom>
          <a:noFill/>
        </p:spPr>
        <p:txBody>
          <a:bodyPr wrap="square" rtlCol="0">
            <a:spAutoFit/>
          </a:bodyPr>
          <a:lstStyle/>
          <a:p>
            <a:pPr algn="just"/>
            <a:r>
              <a:rPr lang="en-IE" sz="2000" b="1" dirty="0"/>
              <a:t>Having reviewed our research to date, it was now necessary to communicate our findings to  the local Community in an ordered manner. There was a convincing argument to set up a sequence to deliver our information and welcome feedback. It is believed that, “Folk Memory” with a targeted plan, could elicit responses  which might be impossible to obtain within a few years.</a:t>
            </a:r>
          </a:p>
          <a:p>
            <a:endParaRPr lang="en-IE" dirty="0"/>
          </a:p>
        </p:txBody>
      </p:sp>
      <p:sp>
        <p:nvSpPr>
          <p:cNvPr id="8" name="TextBox 7">
            <a:extLst>
              <a:ext uri="{FF2B5EF4-FFF2-40B4-BE49-F238E27FC236}">
                <a16:creationId xmlns:a16="http://schemas.microsoft.com/office/drawing/2014/main" id="{513668DE-E363-DFE3-01BF-513FB954FE6E}"/>
              </a:ext>
            </a:extLst>
          </p:cNvPr>
          <p:cNvSpPr txBox="1"/>
          <p:nvPr/>
        </p:nvSpPr>
        <p:spPr>
          <a:xfrm>
            <a:off x="660199" y="3768630"/>
            <a:ext cx="11660295" cy="2554545"/>
          </a:xfrm>
          <a:prstGeom prst="rect">
            <a:avLst/>
          </a:prstGeom>
          <a:noFill/>
        </p:spPr>
        <p:txBody>
          <a:bodyPr wrap="square" rtlCol="0">
            <a:spAutoFit/>
          </a:bodyPr>
          <a:lstStyle/>
          <a:p>
            <a:r>
              <a:rPr lang="en-IE" sz="2000" b="1" u="sng" dirty="0"/>
              <a:t>Suggested  sequence of meetings  </a:t>
            </a:r>
            <a:r>
              <a:rPr lang="en-IE" sz="2000" b="1" dirty="0"/>
              <a:t>- </a:t>
            </a:r>
          </a:p>
          <a:p>
            <a:r>
              <a:rPr lang="en-IE" sz="2000" b="1" dirty="0"/>
              <a:t>1st   :  Small group that have been aware of initial research. ( Approx numbers  : 15)</a:t>
            </a:r>
          </a:p>
          <a:p>
            <a:r>
              <a:rPr lang="en-IE" sz="2000" b="1" dirty="0"/>
              <a:t>This meeting was held at end of March 2023. Made up of mainly Islanders.  I spoke for an hour and 15  minutes and they spoke  for an hour and 15 minutes. Perfect</a:t>
            </a:r>
          </a:p>
          <a:p>
            <a:r>
              <a:rPr lang="en-IE" sz="2000" b="1" dirty="0"/>
              <a:t>2nd   :  It was agreed to set up a public meeting to spread the Research to date.  Tonight’s Talk is the outcome.</a:t>
            </a:r>
          </a:p>
          <a:p>
            <a:r>
              <a:rPr lang="en-IE" sz="2000" b="1" dirty="0"/>
              <a:t> The community in Ballycumber should not be forgotten. It seems  to have always been close to The Island  </a:t>
            </a:r>
            <a:r>
              <a:rPr lang="en-IE" sz="2000" b="1" dirty="0" err="1"/>
              <a:t>e.g</a:t>
            </a:r>
            <a:r>
              <a:rPr lang="en-IE" sz="2000" b="1" dirty="0"/>
              <a:t>  Ballycumber Post Office used to deliver  letters etc. to part of the Island.</a:t>
            </a:r>
          </a:p>
        </p:txBody>
      </p:sp>
    </p:spTree>
    <p:extLst>
      <p:ext uri="{BB962C8B-B14F-4D97-AF65-F5344CB8AC3E}">
        <p14:creationId xmlns:p14="http://schemas.microsoft.com/office/powerpoint/2010/main" val="2278361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C69FC8-253C-61A2-3CB1-12165EC422C3}"/>
              </a:ext>
            </a:extLst>
          </p:cNvPr>
          <p:cNvPicPr>
            <a:picLocks noChangeAspect="1"/>
          </p:cNvPicPr>
          <p:nvPr/>
        </p:nvPicPr>
        <p:blipFill>
          <a:blip r:embed="rId3"/>
          <a:stretch>
            <a:fillRect/>
          </a:stretch>
        </p:blipFill>
        <p:spPr>
          <a:xfrm>
            <a:off x="675724" y="4345834"/>
            <a:ext cx="10710359" cy="2850475"/>
          </a:xfrm>
          <a:prstGeom prst="rect">
            <a:avLst/>
          </a:prstGeom>
        </p:spPr>
      </p:pic>
      <p:sp>
        <p:nvSpPr>
          <p:cNvPr id="8" name="TextBox 7">
            <a:extLst>
              <a:ext uri="{FF2B5EF4-FFF2-40B4-BE49-F238E27FC236}">
                <a16:creationId xmlns:a16="http://schemas.microsoft.com/office/drawing/2014/main" id="{500ABE43-1F93-35FC-C07C-ACAE73D48A1C}"/>
              </a:ext>
            </a:extLst>
          </p:cNvPr>
          <p:cNvSpPr txBox="1"/>
          <p:nvPr/>
        </p:nvSpPr>
        <p:spPr>
          <a:xfrm>
            <a:off x="533002" y="1004350"/>
            <a:ext cx="10995804" cy="1938992"/>
          </a:xfrm>
          <a:prstGeom prst="rect">
            <a:avLst/>
          </a:prstGeom>
          <a:noFill/>
        </p:spPr>
        <p:txBody>
          <a:bodyPr wrap="square" rtlCol="0">
            <a:spAutoFit/>
          </a:bodyPr>
          <a:lstStyle/>
          <a:p>
            <a:pPr algn="just"/>
            <a:r>
              <a:rPr lang="en-IE" sz="2000" b="1" dirty="0"/>
              <a:t>When  our research was first discussed with Seamus Boland and  he was told that  Carthage’s monastery had “streets” in it, Seamus said that the “</a:t>
            </a:r>
            <a:r>
              <a:rPr lang="en-IE" sz="2000" b="1" dirty="0" err="1"/>
              <a:t>Cul</a:t>
            </a:r>
            <a:r>
              <a:rPr lang="en-IE" sz="2000" b="1" dirty="0"/>
              <a:t> de Sacs”  where he lived on the west side of the road through the Island were always called “Streets”. Our first “Proof”  that Carthage may have set up on “The Island”. </a:t>
            </a:r>
          </a:p>
          <a:p>
            <a:pPr algn="just"/>
            <a:r>
              <a:rPr lang="en-IE" sz="2000" b="1" dirty="0"/>
              <a:t> “Cell </a:t>
            </a:r>
            <a:r>
              <a:rPr lang="en-IE" sz="2000" b="1" dirty="0" err="1"/>
              <a:t>Belig</a:t>
            </a:r>
            <a:r>
              <a:rPr lang="en-IE" sz="2000" b="1" dirty="0"/>
              <a:t>” above, is mentioned in “The Book of Rahan” and our research could assist in verifying its location.  It would  significant if our research identifies its location on The Island.</a:t>
            </a:r>
          </a:p>
        </p:txBody>
      </p:sp>
      <p:sp>
        <p:nvSpPr>
          <p:cNvPr id="13" name="TextBox 12">
            <a:extLst>
              <a:ext uri="{FF2B5EF4-FFF2-40B4-BE49-F238E27FC236}">
                <a16:creationId xmlns:a16="http://schemas.microsoft.com/office/drawing/2014/main" id="{B7B2C0C5-6C85-087E-1C79-B0C856AA6EB3}"/>
              </a:ext>
            </a:extLst>
          </p:cNvPr>
          <p:cNvSpPr txBox="1"/>
          <p:nvPr/>
        </p:nvSpPr>
        <p:spPr>
          <a:xfrm>
            <a:off x="1003540" y="5771072"/>
            <a:ext cx="5802702" cy="369332"/>
          </a:xfrm>
          <a:prstGeom prst="rect">
            <a:avLst/>
          </a:prstGeom>
          <a:noFill/>
        </p:spPr>
        <p:txBody>
          <a:bodyPr wrap="square" rtlCol="0">
            <a:spAutoFit/>
          </a:bodyPr>
          <a:lstStyle/>
          <a:p>
            <a:endParaRPr lang="en-IE" dirty="0"/>
          </a:p>
        </p:txBody>
      </p:sp>
      <p:pic>
        <p:nvPicPr>
          <p:cNvPr id="17" name="Picture 16">
            <a:extLst>
              <a:ext uri="{FF2B5EF4-FFF2-40B4-BE49-F238E27FC236}">
                <a16:creationId xmlns:a16="http://schemas.microsoft.com/office/drawing/2014/main" id="{8A9B1A75-15E7-1C32-91FA-BD8B9E781306}"/>
              </a:ext>
            </a:extLst>
          </p:cNvPr>
          <p:cNvPicPr>
            <a:picLocks noChangeAspect="1"/>
          </p:cNvPicPr>
          <p:nvPr/>
        </p:nvPicPr>
        <p:blipFill>
          <a:blip r:embed="rId4"/>
          <a:stretch>
            <a:fillRect/>
          </a:stretch>
        </p:blipFill>
        <p:spPr>
          <a:xfrm>
            <a:off x="730847" y="3137341"/>
            <a:ext cx="9197899" cy="1175352"/>
          </a:xfrm>
          <a:prstGeom prst="rect">
            <a:avLst/>
          </a:prstGeom>
        </p:spPr>
      </p:pic>
      <p:pic>
        <p:nvPicPr>
          <p:cNvPr id="4" name="Picture 3">
            <a:extLst>
              <a:ext uri="{FF2B5EF4-FFF2-40B4-BE49-F238E27FC236}">
                <a16:creationId xmlns:a16="http://schemas.microsoft.com/office/drawing/2014/main" id="{73051447-DE38-5FDC-4DFC-E5CCE6D88B18}"/>
              </a:ext>
            </a:extLst>
          </p:cNvPr>
          <p:cNvPicPr>
            <a:picLocks noChangeAspect="1"/>
          </p:cNvPicPr>
          <p:nvPr/>
        </p:nvPicPr>
        <p:blipFill>
          <a:blip r:embed="rId5"/>
          <a:stretch>
            <a:fillRect/>
          </a:stretch>
        </p:blipFill>
        <p:spPr>
          <a:xfrm>
            <a:off x="6899565" y="370835"/>
            <a:ext cx="2954677" cy="366227"/>
          </a:xfrm>
          <a:prstGeom prst="rect">
            <a:avLst/>
          </a:prstGeom>
        </p:spPr>
      </p:pic>
      <p:pic>
        <p:nvPicPr>
          <p:cNvPr id="11" name="Picture 10">
            <a:extLst>
              <a:ext uri="{FF2B5EF4-FFF2-40B4-BE49-F238E27FC236}">
                <a16:creationId xmlns:a16="http://schemas.microsoft.com/office/drawing/2014/main" id="{C5209926-36DC-907A-95B9-00ED34C98246}"/>
              </a:ext>
            </a:extLst>
          </p:cNvPr>
          <p:cNvPicPr>
            <a:picLocks noChangeAspect="1"/>
          </p:cNvPicPr>
          <p:nvPr/>
        </p:nvPicPr>
        <p:blipFill>
          <a:blip r:embed="rId6"/>
          <a:stretch>
            <a:fillRect/>
          </a:stretch>
        </p:blipFill>
        <p:spPr>
          <a:xfrm>
            <a:off x="4187014" y="439436"/>
            <a:ext cx="2341527" cy="328123"/>
          </a:xfrm>
          <a:prstGeom prst="rect">
            <a:avLst/>
          </a:prstGeom>
        </p:spPr>
      </p:pic>
    </p:spTree>
    <p:extLst>
      <p:ext uri="{BB962C8B-B14F-4D97-AF65-F5344CB8AC3E}">
        <p14:creationId xmlns:p14="http://schemas.microsoft.com/office/powerpoint/2010/main" val="33131033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grass, outdoor, sky, field&#10;&#10;Description automatically generated">
            <a:extLst>
              <a:ext uri="{FF2B5EF4-FFF2-40B4-BE49-F238E27FC236}">
                <a16:creationId xmlns:a16="http://schemas.microsoft.com/office/drawing/2014/main" id="{314B4134-1DDB-E135-1B41-1868E91FFB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0"/>
            <a:ext cx="7729268" cy="5755631"/>
          </a:xfrm>
          <a:prstGeom prst="rect">
            <a:avLst/>
          </a:prstGeom>
        </p:spPr>
      </p:pic>
      <p:sp>
        <p:nvSpPr>
          <p:cNvPr id="2" name="TextBox 1">
            <a:extLst>
              <a:ext uri="{FF2B5EF4-FFF2-40B4-BE49-F238E27FC236}">
                <a16:creationId xmlns:a16="http://schemas.microsoft.com/office/drawing/2014/main" id="{1620F7A9-857D-2CD1-0824-54FE38002321}"/>
              </a:ext>
            </a:extLst>
          </p:cNvPr>
          <p:cNvSpPr txBox="1"/>
          <p:nvPr/>
        </p:nvSpPr>
        <p:spPr>
          <a:xfrm>
            <a:off x="1828800" y="5699184"/>
            <a:ext cx="7729268" cy="646331"/>
          </a:xfrm>
          <a:prstGeom prst="rect">
            <a:avLst/>
          </a:prstGeom>
          <a:noFill/>
        </p:spPr>
        <p:txBody>
          <a:bodyPr wrap="square" rtlCol="0">
            <a:spAutoFit/>
          </a:bodyPr>
          <a:lstStyle/>
          <a:p>
            <a:r>
              <a:rPr lang="en-IE" sz="1800" b="1" dirty="0"/>
              <a:t>When members of Rahan History and Heritage Group visited the Island in </a:t>
            </a:r>
            <a:r>
              <a:rPr lang="en-IE" sz="1800" b="1" dirty="0">
                <a:highlight>
                  <a:srgbClr val="FF0000"/>
                </a:highlight>
              </a:rPr>
              <a:t>2008?? </a:t>
            </a:r>
            <a:r>
              <a:rPr lang="en-IE" sz="1800" b="1" dirty="0"/>
              <a:t>Sheamus  Boland told us there was a village in this area.</a:t>
            </a:r>
            <a:endParaRPr lang="en-IE" dirty="0"/>
          </a:p>
        </p:txBody>
      </p:sp>
    </p:spTree>
    <p:extLst>
      <p:ext uri="{BB962C8B-B14F-4D97-AF65-F5344CB8AC3E}">
        <p14:creationId xmlns:p14="http://schemas.microsoft.com/office/powerpoint/2010/main" val="21966440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display, screenshot&#10;&#10;Description automatically generated">
            <a:extLst>
              <a:ext uri="{FF2B5EF4-FFF2-40B4-BE49-F238E27FC236}">
                <a16:creationId xmlns:a16="http://schemas.microsoft.com/office/drawing/2014/main" id="{75C055FF-6BEE-FF95-72C6-AB0B6F63F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3881" y="172499"/>
            <a:ext cx="7883674" cy="5402635"/>
          </a:xfrm>
          <a:prstGeom prst="rect">
            <a:avLst/>
          </a:prstGeom>
        </p:spPr>
      </p:pic>
      <p:sp>
        <p:nvSpPr>
          <p:cNvPr id="2" name="TextBox 1">
            <a:extLst>
              <a:ext uri="{FF2B5EF4-FFF2-40B4-BE49-F238E27FC236}">
                <a16:creationId xmlns:a16="http://schemas.microsoft.com/office/drawing/2014/main" id="{F85CD540-BE17-0789-B397-05C55C2BA7CF}"/>
              </a:ext>
            </a:extLst>
          </p:cNvPr>
          <p:cNvSpPr txBox="1"/>
          <p:nvPr/>
        </p:nvSpPr>
        <p:spPr>
          <a:xfrm>
            <a:off x="829004" y="5072332"/>
            <a:ext cx="10247313" cy="1200329"/>
          </a:xfrm>
          <a:prstGeom prst="rect">
            <a:avLst/>
          </a:prstGeom>
          <a:noFill/>
        </p:spPr>
        <p:txBody>
          <a:bodyPr wrap="square" rtlCol="0">
            <a:spAutoFit/>
          </a:bodyPr>
          <a:lstStyle/>
          <a:p>
            <a:pPr algn="just"/>
            <a:r>
              <a:rPr lang="en-IE" sz="2400" b="1" dirty="0"/>
              <a:t>This image of Clonmacnoise shows recent flooding and how it changes the landscape.  The Island, Rahan with its three rivers -  Brosna, </a:t>
            </a:r>
            <a:r>
              <a:rPr lang="en-IE" sz="2400" b="1" dirty="0" err="1"/>
              <a:t>Clodiagh</a:t>
            </a:r>
            <a:r>
              <a:rPr lang="en-IE" sz="2400" b="1" dirty="0"/>
              <a:t> and Silver and also Clara Bog  may have had a similar look 1,500 years ago.</a:t>
            </a:r>
          </a:p>
        </p:txBody>
      </p:sp>
      <p:sp>
        <p:nvSpPr>
          <p:cNvPr id="6" name="TextBox 5">
            <a:extLst>
              <a:ext uri="{FF2B5EF4-FFF2-40B4-BE49-F238E27FC236}">
                <a16:creationId xmlns:a16="http://schemas.microsoft.com/office/drawing/2014/main" id="{2DBEFAA3-2470-37DF-1297-D784822258B5}"/>
              </a:ext>
            </a:extLst>
          </p:cNvPr>
          <p:cNvSpPr txBox="1"/>
          <p:nvPr/>
        </p:nvSpPr>
        <p:spPr>
          <a:xfrm>
            <a:off x="7303698" y="691551"/>
            <a:ext cx="4347714" cy="2737449"/>
          </a:xfrm>
          <a:prstGeom prst="rect">
            <a:avLst/>
          </a:prstGeom>
          <a:noFill/>
        </p:spPr>
        <p:txBody>
          <a:bodyPr wrap="square" rtlCol="0">
            <a:spAutoFit/>
          </a:bodyPr>
          <a:lstStyle/>
          <a:p>
            <a:endParaRPr lang="en-IE" dirty="0"/>
          </a:p>
        </p:txBody>
      </p:sp>
    </p:spTree>
    <p:extLst>
      <p:ext uri="{BB962C8B-B14F-4D97-AF65-F5344CB8AC3E}">
        <p14:creationId xmlns:p14="http://schemas.microsoft.com/office/powerpoint/2010/main" val="25848556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D4AF3D4F-7F53-EBFA-CEA9-04799D7FE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300" y="373566"/>
            <a:ext cx="8051800" cy="5214434"/>
          </a:xfrm>
          <a:prstGeom prst="rect">
            <a:avLst/>
          </a:prstGeom>
        </p:spPr>
      </p:pic>
    </p:spTree>
    <p:extLst>
      <p:ext uri="{BB962C8B-B14F-4D97-AF65-F5344CB8AC3E}">
        <p14:creationId xmlns:p14="http://schemas.microsoft.com/office/powerpoint/2010/main" val="35272562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280A1-9D5B-EF0F-414B-593030B2883D}"/>
              </a:ext>
            </a:extLst>
          </p:cNvPr>
          <p:cNvPicPr>
            <a:picLocks noChangeAspect="1"/>
          </p:cNvPicPr>
          <p:nvPr/>
        </p:nvPicPr>
        <p:blipFill>
          <a:blip r:embed="rId3"/>
          <a:stretch>
            <a:fillRect/>
          </a:stretch>
        </p:blipFill>
        <p:spPr>
          <a:xfrm>
            <a:off x="2927157" y="168745"/>
            <a:ext cx="5731510" cy="6187440"/>
          </a:xfrm>
          <a:prstGeom prst="rect">
            <a:avLst/>
          </a:prstGeom>
        </p:spPr>
      </p:pic>
    </p:spTree>
    <p:extLst>
      <p:ext uri="{BB962C8B-B14F-4D97-AF65-F5344CB8AC3E}">
        <p14:creationId xmlns:p14="http://schemas.microsoft.com/office/powerpoint/2010/main" val="27245163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D4AF3D4F-7F53-EBFA-CEA9-04799D7FE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0300" y="373566"/>
            <a:ext cx="8051800" cy="5214434"/>
          </a:xfrm>
          <a:prstGeom prst="rect">
            <a:avLst/>
          </a:prstGeom>
        </p:spPr>
      </p:pic>
    </p:spTree>
    <p:extLst>
      <p:ext uri="{BB962C8B-B14F-4D97-AF65-F5344CB8AC3E}">
        <p14:creationId xmlns:p14="http://schemas.microsoft.com/office/powerpoint/2010/main" val="42406804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33887E-4A97-D99F-AFB8-D571483EF64C}"/>
              </a:ext>
            </a:extLst>
          </p:cNvPr>
          <p:cNvPicPr>
            <a:picLocks noChangeAspect="1"/>
          </p:cNvPicPr>
          <p:nvPr/>
        </p:nvPicPr>
        <p:blipFill>
          <a:blip r:embed="rId3"/>
          <a:stretch>
            <a:fillRect/>
          </a:stretch>
        </p:blipFill>
        <p:spPr>
          <a:xfrm>
            <a:off x="8044019" y="1897727"/>
            <a:ext cx="1234617" cy="843413"/>
          </a:xfrm>
          <a:prstGeom prst="rect">
            <a:avLst/>
          </a:prstGeom>
        </p:spPr>
      </p:pic>
      <p:pic>
        <p:nvPicPr>
          <p:cNvPr id="6" name="Picture 5">
            <a:extLst>
              <a:ext uri="{FF2B5EF4-FFF2-40B4-BE49-F238E27FC236}">
                <a16:creationId xmlns:a16="http://schemas.microsoft.com/office/drawing/2014/main" id="{B8BA45CE-786C-704A-D643-E196C8F34D0D}"/>
              </a:ext>
            </a:extLst>
          </p:cNvPr>
          <p:cNvPicPr>
            <a:picLocks noChangeAspect="1"/>
          </p:cNvPicPr>
          <p:nvPr/>
        </p:nvPicPr>
        <p:blipFill>
          <a:blip r:embed="rId4"/>
          <a:stretch>
            <a:fillRect/>
          </a:stretch>
        </p:blipFill>
        <p:spPr>
          <a:xfrm>
            <a:off x="788588" y="1572341"/>
            <a:ext cx="6837022" cy="2530676"/>
          </a:xfrm>
          <a:prstGeom prst="rect">
            <a:avLst/>
          </a:prstGeom>
        </p:spPr>
      </p:pic>
      <p:sp>
        <p:nvSpPr>
          <p:cNvPr id="8" name="TextBox 7">
            <a:extLst>
              <a:ext uri="{FF2B5EF4-FFF2-40B4-BE49-F238E27FC236}">
                <a16:creationId xmlns:a16="http://schemas.microsoft.com/office/drawing/2014/main" id="{6487E313-D379-939A-648F-6467AD22DE67}"/>
              </a:ext>
            </a:extLst>
          </p:cNvPr>
          <p:cNvSpPr txBox="1"/>
          <p:nvPr/>
        </p:nvSpPr>
        <p:spPr>
          <a:xfrm>
            <a:off x="1038751" y="6951497"/>
            <a:ext cx="2517872" cy="369332"/>
          </a:xfrm>
          <a:prstGeom prst="rect">
            <a:avLst/>
          </a:prstGeom>
          <a:noFill/>
        </p:spPr>
        <p:txBody>
          <a:bodyPr wrap="square" rtlCol="0">
            <a:spAutoFit/>
          </a:bodyPr>
          <a:lstStyle/>
          <a:p>
            <a:endParaRPr lang="en-IE" dirty="0"/>
          </a:p>
        </p:txBody>
      </p:sp>
      <p:sp>
        <p:nvSpPr>
          <p:cNvPr id="10" name="TextBox 9">
            <a:extLst>
              <a:ext uri="{FF2B5EF4-FFF2-40B4-BE49-F238E27FC236}">
                <a16:creationId xmlns:a16="http://schemas.microsoft.com/office/drawing/2014/main" id="{01A1E37F-D3DD-8AC7-2F33-730053EC9756}"/>
              </a:ext>
            </a:extLst>
          </p:cNvPr>
          <p:cNvSpPr txBox="1"/>
          <p:nvPr/>
        </p:nvSpPr>
        <p:spPr>
          <a:xfrm>
            <a:off x="1296802" y="5772958"/>
            <a:ext cx="2714216" cy="369332"/>
          </a:xfrm>
          <a:prstGeom prst="rect">
            <a:avLst/>
          </a:prstGeom>
          <a:noFill/>
        </p:spPr>
        <p:txBody>
          <a:bodyPr wrap="square" rtlCol="0">
            <a:spAutoFit/>
          </a:bodyPr>
          <a:lstStyle/>
          <a:p>
            <a:endParaRPr lang="en-IE" dirty="0"/>
          </a:p>
        </p:txBody>
      </p:sp>
      <p:sp>
        <p:nvSpPr>
          <p:cNvPr id="12" name="TextBox 11">
            <a:extLst>
              <a:ext uri="{FF2B5EF4-FFF2-40B4-BE49-F238E27FC236}">
                <a16:creationId xmlns:a16="http://schemas.microsoft.com/office/drawing/2014/main" id="{B24041AA-5811-CEE4-A58A-7965380FE74A}"/>
              </a:ext>
            </a:extLst>
          </p:cNvPr>
          <p:cNvSpPr txBox="1"/>
          <p:nvPr/>
        </p:nvSpPr>
        <p:spPr>
          <a:xfrm>
            <a:off x="1038751" y="6951497"/>
            <a:ext cx="1200501" cy="369332"/>
          </a:xfrm>
          <a:prstGeom prst="rect">
            <a:avLst/>
          </a:prstGeom>
          <a:noFill/>
        </p:spPr>
        <p:txBody>
          <a:bodyPr wrap="square" rtlCol="0">
            <a:spAutoFit/>
          </a:bodyPr>
          <a:lstStyle/>
          <a:p>
            <a:endParaRPr lang="en-IE" dirty="0"/>
          </a:p>
        </p:txBody>
      </p:sp>
      <p:sp>
        <p:nvSpPr>
          <p:cNvPr id="15" name="TextBox 14">
            <a:extLst>
              <a:ext uri="{FF2B5EF4-FFF2-40B4-BE49-F238E27FC236}">
                <a16:creationId xmlns:a16="http://schemas.microsoft.com/office/drawing/2014/main" id="{554F55E1-E5D8-EDF7-1FA4-80D5AD43E660}"/>
              </a:ext>
            </a:extLst>
          </p:cNvPr>
          <p:cNvSpPr txBox="1"/>
          <p:nvPr/>
        </p:nvSpPr>
        <p:spPr>
          <a:xfrm>
            <a:off x="1584773" y="3217678"/>
            <a:ext cx="1200501" cy="369332"/>
          </a:xfrm>
          <a:prstGeom prst="rect">
            <a:avLst/>
          </a:prstGeom>
          <a:noFill/>
        </p:spPr>
        <p:txBody>
          <a:bodyPr wrap="square" rtlCol="0">
            <a:spAutoFit/>
          </a:bodyPr>
          <a:lstStyle/>
          <a:p>
            <a:endParaRPr lang="en-IE" dirty="0"/>
          </a:p>
        </p:txBody>
      </p:sp>
      <p:pic>
        <p:nvPicPr>
          <p:cNvPr id="17" name="Picture 16">
            <a:extLst>
              <a:ext uri="{FF2B5EF4-FFF2-40B4-BE49-F238E27FC236}">
                <a16:creationId xmlns:a16="http://schemas.microsoft.com/office/drawing/2014/main" id="{65443B5F-5CD1-AEAB-0812-D2CCD66CD45E}"/>
              </a:ext>
            </a:extLst>
          </p:cNvPr>
          <p:cNvPicPr>
            <a:picLocks noChangeAspect="1"/>
          </p:cNvPicPr>
          <p:nvPr/>
        </p:nvPicPr>
        <p:blipFill>
          <a:blip r:embed="rId5"/>
          <a:stretch>
            <a:fillRect/>
          </a:stretch>
        </p:blipFill>
        <p:spPr>
          <a:xfrm>
            <a:off x="1715211" y="4293848"/>
            <a:ext cx="7400740" cy="2293588"/>
          </a:xfrm>
          <a:prstGeom prst="rect">
            <a:avLst/>
          </a:prstGeom>
        </p:spPr>
      </p:pic>
      <p:pic>
        <p:nvPicPr>
          <p:cNvPr id="20" name="Picture 19">
            <a:extLst>
              <a:ext uri="{FF2B5EF4-FFF2-40B4-BE49-F238E27FC236}">
                <a16:creationId xmlns:a16="http://schemas.microsoft.com/office/drawing/2014/main" id="{1CBC517B-BD8E-C5B6-08D0-FCBBFA215E58}"/>
              </a:ext>
            </a:extLst>
          </p:cNvPr>
          <p:cNvPicPr>
            <a:picLocks noChangeAspect="1"/>
          </p:cNvPicPr>
          <p:nvPr/>
        </p:nvPicPr>
        <p:blipFill>
          <a:blip r:embed="rId6"/>
          <a:stretch>
            <a:fillRect/>
          </a:stretch>
        </p:blipFill>
        <p:spPr>
          <a:xfrm>
            <a:off x="656349" y="135573"/>
            <a:ext cx="7943562" cy="1199563"/>
          </a:xfrm>
          <a:prstGeom prst="rect">
            <a:avLst/>
          </a:prstGeom>
        </p:spPr>
      </p:pic>
    </p:spTree>
    <p:extLst>
      <p:ext uri="{BB962C8B-B14F-4D97-AF65-F5344CB8AC3E}">
        <p14:creationId xmlns:p14="http://schemas.microsoft.com/office/powerpoint/2010/main" val="38744085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D0111E-0D2F-290E-C51D-3B8999AAFE33}"/>
              </a:ext>
            </a:extLst>
          </p:cNvPr>
          <p:cNvPicPr>
            <a:picLocks noChangeAspect="1"/>
          </p:cNvPicPr>
          <p:nvPr/>
        </p:nvPicPr>
        <p:blipFill>
          <a:blip r:embed="rId3"/>
          <a:stretch>
            <a:fillRect/>
          </a:stretch>
        </p:blipFill>
        <p:spPr>
          <a:xfrm rot="16200000">
            <a:off x="751036" y="0"/>
            <a:ext cx="10689927" cy="6858000"/>
          </a:xfrm>
          <a:prstGeom prst="rect">
            <a:avLst/>
          </a:prstGeom>
        </p:spPr>
      </p:pic>
    </p:spTree>
    <p:extLst>
      <p:ext uri="{BB962C8B-B14F-4D97-AF65-F5344CB8AC3E}">
        <p14:creationId xmlns:p14="http://schemas.microsoft.com/office/powerpoint/2010/main" val="8729515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B03D1AF3-0D29-D965-FFA8-A208DEB015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248" y="245104"/>
            <a:ext cx="12192000" cy="6205126"/>
          </a:xfrm>
          <a:prstGeom prst="rect">
            <a:avLst/>
          </a:prstGeom>
        </p:spPr>
      </p:pic>
      <p:sp>
        <p:nvSpPr>
          <p:cNvPr id="6" name="TextBox 5">
            <a:extLst>
              <a:ext uri="{FF2B5EF4-FFF2-40B4-BE49-F238E27FC236}">
                <a16:creationId xmlns:a16="http://schemas.microsoft.com/office/drawing/2014/main" id="{50FEC3E0-925A-62F6-E1A7-02B34551F651}"/>
              </a:ext>
            </a:extLst>
          </p:cNvPr>
          <p:cNvSpPr txBox="1"/>
          <p:nvPr/>
        </p:nvSpPr>
        <p:spPr>
          <a:xfrm>
            <a:off x="172529" y="6079226"/>
            <a:ext cx="11749176" cy="461665"/>
          </a:xfrm>
          <a:prstGeom prst="rect">
            <a:avLst/>
          </a:prstGeom>
          <a:noFill/>
        </p:spPr>
        <p:txBody>
          <a:bodyPr wrap="square" rtlCol="0">
            <a:spAutoFit/>
          </a:bodyPr>
          <a:lstStyle/>
          <a:p>
            <a:r>
              <a:rPr lang="en-IE" sz="2400" b="1" dirty="0"/>
              <a:t> Area outlined in Black is Townland of Kilpatrick on The Island. Source Map – O.S.   </a:t>
            </a:r>
          </a:p>
        </p:txBody>
      </p:sp>
    </p:spTree>
    <p:extLst>
      <p:ext uri="{BB962C8B-B14F-4D97-AF65-F5344CB8AC3E}">
        <p14:creationId xmlns:p14="http://schemas.microsoft.com/office/powerpoint/2010/main" val="26166153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49C27B-85D9-086D-C6DF-8D7446001CB6}"/>
              </a:ext>
            </a:extLst>
          </p:cNvPr>
          <p:cNvPicPr>
            <a:picLocks noChangeAspect="1"/>
          </p:cNvPicPr>
          <p:nvPr/>
        </p:nvPicPr>
        <p:blipFill>
          <a:blip r:embed="rId3"/>
          <a:stretch>
            <a:fillRect/>
          </a:stretch>
        </p:blipFill>
        <p:spPr>
          <a:xfrm>
            <a:off x="590076" y="-117806"/>
            <a:ext cx="11135264" cy="6858000"/>
          </a:xfrm>
          <a:prstGeom prst="rect">
            <a:avLst/>
          </a:prstGeom>
        </p:spPr>
      </p:pic>
    </p:spTree>
    <p:extLst>
      <p:ext uri="{BB962C8B-B14F-4D97-AF65-F5344CB8AC3E}">
        <p14:creationId xmlns:p14="http://schemas.microsoft.com/office/powerpoint/2010/main" val="14174271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33969F-40DB-33D7-CAC3-74C4C3486431}"/>
              </a:ext>
            </a:extLst>
          </p:cNvPr>
          <p:cNvSpPr txBox="1"/>
          <p:nvPr/>
        </p:nvSpPr>
        <p:spPr>
          <a:xfrm>
            <a:off x="1497820" y="4994971"/>
            <a:ext cx="7045929" cy="369332"/>
          </a:xfrm>
          <a:prstGeom prst="rect">
            <a:avLst/>
          </a:prstGeom>
          <a:noFill/>
        </p:spPr>
        <p:txBody>
          <a:bodyPr wrap="square" rtlCol="0">
            <a:spAutoFit/>
          </a:bodyPr>
          <a:lstStyle/>
          <a:p>
            <a:r>
              <a:rPr lang="en-IE" b="1" dirty="0"/>
              <a:t>Fosse</a:t>
            </a:r>
            <a:r>
              <a:rPr lang="en-IE" dirty="0"/>
              <a:t>  - a long , narrow trench or excavation, especially in  a </a:t>
            </a:r>
            <a:r>
              <a:rPr lang="en-IE" dirty="0" err="1"/>
              <a:t>fortifation</a:t>
            </a:r>
            <a:r>
              <a:rPr lang="en-IE" dirty="0"/>
              <a:t>.</a:t>
            </a:r>
          </a:p>
        </p:txBody>
      </p:sp>
      <p:sp>
        <p:nvSpPr>
          <p:cNvPr id="5" name="TextBox 4">
            <a:extLst>
              <a:ext uri="{FF2B5EF4-FFF2-40B4-BE49-F238E27FC236}">
                <a16:creationId xmlns:a16="http://schemas.microsoft.com/office/drawing/2014/main" id="{CA793A1A-0335-8539-2A7B-15291B3206B2}"/>
              </a:ext>
            </a:extLst>
          </p:cNvPr>
          <p:cNvSpPr txBox="1"/>
          <p:nvPr/>
        </p:nvSpPr>
        <p:spPr>
          <a:xfrm>
            <a:off x="1494386" y="2413337"/>
            <a:ext cx="7152515" cy="2031325"/>
          </a:xfrm>
          <a:prstGeom prst="rect">
            <a:avLst/>
          </a:prstGeom>
          <a:noFill/>
        </p:spPr>
        <p:txBody>
          <a:bodyPr wrap="square" rtlCol="0">
            <a:spAutoFit/>
          </a:bodyPr>
          <a:lstStyle/>
          <a:p>
            <a:pPr algn="l"/>
            <a:r>
              <a:rPr lang="en-GB" b="1" i="0" dirty="0">
                <a:solidFill>
                  <a:srgbClr val="000000"/>
                </a:solidFill>
                <a:effectLst/>
                <a:latin typeface="Times New Roman" panose="02020603050405020304" pitchFamily="18" charset="0"/>
              </a:rPr>
              <a:t>Ringfort - rath</a:t>
            </a:r>
          </a:p>
          <a:p>
            <a:r>
              <a:rPr lang="en-GB" b="0" i="0" dirty="0">
                <a:solidFill>
                  <a:srgbClr val="000000"/>
                </a:solidFill>
                <a:effectLst/>
                <a:latin typeface="Times New Roman" panose="02020603050405020304" pitchFamily="18" charset="0"/>
              </a:rPr>
              <a:t>A roughly circular or oval area surrounded by an earthen bank with an external fosse. Some examples have two (</a:t>
            </a:r>
            <a:r>
              <a:rPr lang="en-GB" b="0" i="0" dirty="0" err="1">
                <a:solidFill>
                  <a:srgbClr val="000000"/>
                </a:solidFill>
                <a:effectLst/>
                <a:latin typeface="Times New Roman" panose="02020603050405020304" pitchFamily="18" charset="0"/>
              </a:rPr>
              <a:t>bivallate</a:t>
            </a:r>
            <a:r>
              <a:rPr lang="en-GB" b="0" i="0" dirty="0">
                <a:solidFill>
                  <a:srgbClr val="000000"/>
                </a:solidFill>
                <a:effectLst/>
                <a:latin typeface="Times New Roman" panose="02020603050405020304" pitchFamily="18" charset="0"/>
              </a:rPr>
              <a:t>) or three (</a:t>
            </a:r>
            <a:r>
              <a:rPr lang="en-GB" b="0" i="0" dirty="0" err="1">
                <a:solidFill>
                  <a:srgbClr val="000000"/>
                </a:solidFill>
                <a:effectLst/>
                <a:latin typeface="Times New Roman" panose="02020603050405020304" pitchFamily="18" charset="0"/>
              </a:rPr>
              <a:t>trivallate</a:t>
            </a:r>
            <a:r>
              <a:rPr lang="en-GB" b="0" i="0" dirty="0">
                <a:solidFill>
                  <a:srgbClr val="000000"/>
                </a:solidFill>
                <a:effectLst/>
                <a:latin typeface="Times New Roman" panose="02020603050405020304" pitchFamily="18" charset="0"/>
              </a:rPr>
              <a:t>) banks and fosses, but these are less common and have been equated with higher status sites belonging to upper grades of society. They functioned as residences and/or farmsteads and broadly date from 500 to 1000 AD. See Ringfort - </a:t>
            </a:r>
            <a:r>
              <a:rPr lang="en-GB" b="0" i="0" dirty="0" err="1">
                <a:solidFill>
                  <a:srgbClr val="000000"/>
                </a:solidFill>
                <a:effectLst/>
                <a:latin typeface="Times New Roman" panose="02020603050405020304" pitchFamily="18" charset="0"/>
              </a:rPr>
              <a:t>cashel</a:t>
            </a:r>
            <a:r>
              <a:rPr lang="en-GB" b="0" i="0" dirty="0">
                <a:solidFill>
                  <a:srgbClr val="000000"/>
                </a:solidFill>
                <a:effectLst/>
                <a:latin typeface="Times New Roman" panose="02020603050405020304" pitchFamily="18" charset="0"/>
              </a:rPr>
              <a:t> for stone equivalent.</a:t>
            </a:r>
            <a:endParaRPr lang="en-IE" dirty="0"/>
          </a:p>
        </p:txBody>
      </p:sp>
    </p:spTree>
    <p:extLst>
      <p:ext uri="{BB962C8B-B14F-4D97-AF65-F5344CB8AC3E}">
        <p14:creationId xmlns:p14="http://schemas.microsoft.com/office/powerpoint/2010/main" val="11338967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8322-C9CB-A8DC-A235-5474863F1833}"/>
              </a:ext>
            </a:extLst>
          </p:cNvPr>
          <p:cNvPicPr>
            <a:picLocks noChangeAspect="1"/>
          </p:cNvPicPr>
          <p:nvPr/>
        </p:nvPicPr>
        <p:blipFill>
          <a:blip r:embed="rId3"/>
          <a:stretch>
            <a:fillRect/>
          </a:stretch>
        </p:blipFill>
        <p:spPr>
          <a:xfrm>
            <a:off x="682892" y="0"/>
            <a:ext cx="10826216" cy="6858000"/>
          </a:xfrm>
          <a:prstGeom prst="rect">
            <a:avLst/>
          </a:prstGeom>
        </p:spPr>
      </p:pic>
    </p:spTree>
    <p:extLst>
      <p:ext uri="{BB962C8B-B14F-4D97-AF65-F5344CB8AC3E}">
        <p14:creationId xmlns:p14="http://schemas.microsoft.com/office/powerpoint/2010/main" val="13708330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F6DEB3-3AE3-56A9-D592-8A328D1EAC2A}"/>
              </a:ext>
            </a:extLst>
          </p:cNvPr>
          <p:cNvPicPr>
            <a:picLocks noChangeAspect="1"/>
          </p:cNvPicPr>
          <p:nvPr/>
        </p:nvPicPr>
        <p:blipFill>
          <a:blip r:embed="rId3"/>
          <a:stretch>
            <a:fillRect/>
          </a:stretch>
        </p:blipFill>
        <p:spPr>
          <a:xfrm>
            <a:off x="0" y="96435"/>
            <a:ext cx="12192000" cy="6665129"/>
          </a:xfrm>
          <a:prstGeom prst="rect">
            <a:avLst/>
          </a:prstGeom>
        </p:spPr>
      </p:pic>
    </p:spTree>
    <p:extLst>
      <p:ext uri="{BB962C8B-B14F-4D97-AF65-F5344CB8AC3E}">
        <p14:creationId xmlns:p14="http://schemas.microsoft.com/office/powerpoint/2010/main" val="17593253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BC82DD-5CFE-5F7F-2436-C696833D8A5E}"/>
              </a:ext>
            </a:extLst>
          </p:cNvPr>
          <p:cNvPicPr>
            <a:picLocks noChangeAspect="1"/>
          </p:cNvPicPr>
          <p:nvPr/>
        </p:nvPicPr>
        <p:blipFill>
          <a:blip r:embed="rId3"/>
          <a:stretch>
            <a:fillRect/>
          </a:stretch>
        </p:blipFill>
        <p:spPr>
          <a:xfrm>
            <a:off x="43343" y="0"/>
            <a:ext cx="12105314" cy="6858000"/>
          </a:xfrm>
          <a:prstGeom prst="rect">
            <a:avLst/>
          </a:prstGeom>
        </p:spPr>
      </p:pic>
    </p:spTree>
    <p:extLst>
      <p:ext uri="{BB962C8B-B14F-4D97-AF65-F5344CB8AC3E}">
        <p14:creationId xmlns:p14="http://schemas.microsoft.com/office/powerpoint/2010/main" val="17016035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AD49D7-4B2A-2AFD-0F2D-D4799A76ED2D}"/>
              </a:ext>
            </a:extLst>
          </p:cNvPr>
          <p:cNvPicPr>
            <a:picLocks noChangeAspect="1"/>
          </p:cNvPicPr>
          <p:nvPr/>
        </p:nvPicPr>
        <p:blipFill>
          <a:blip r:embed="rId3"/>
          <a:stretch>
            <a:fillRect/>
          </a:stretch>
        </p:blipFill>
        <p:spPr>
          <a:xfrm>
            <a:off x="-1" y="-159268"/>
            <a:ext cx="8756923" cy="4896685"/>
          </a:xfrm>
          <a:prstGeom prst="rect">
            <a:avLst/>
          </a:prstGeom>
        </p:spPr>
      </p:pic>
      <p:pic>
        <p:nvPicPr>
          <p:cNvPr id="7" name="Picture 6">
            <a:extLst>
              <a:ext uri="{FF2B5EF4-FFF2-40B4-BE49-F238E27FC236}">
                <a16:creationId xmlns:a16="http://schemas.microsoft.com/office/drawing/2014/main" id="{A7427059-37C3-E807-1F43-0F3D876C7E77}"/>
              </a:ext>
            </a:extLst>
          </p:cNvPr>
          <p:cNvPicPr>
            <a:picLocks noChangeAspect="1"/>
          </p:cNvPicPr>
          <p:nvPr/>
        </p:nvPicPr>
        <p:blipFill>
          <a:blip r:embed="rId4"/>
          <a:stretch>
            <a:fillRect/>
          </a:stretch>
        </p:blipFill>
        <p:spPr>
          <a:xfrm>
            <a:off x="7910846" y="4233564"/>
            <a:ext cx="3286347" cy="2469017"/>
          </a:xfrm>
          <a:prstGeom prst="rect">
            <a:avLst/>
          </a:prstGeom>
        </p:spPr>
      </p:pic>
    </p:spTree>
    <p:extLst>
      <p:ext uri="{BB962C8B-B14F-4D97-AF65-F5344CB8AC3E}">
        <p14:creationId xmlns:p14="http://schemas.microsoft.com/office/powerpoint/2010/main" val="11409852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agram&#10;&#10;Description automatically generated">
            <a:extLst>
              <a:ext uri="{FF2B5EF4-FFF2-40B4-BE49-F238E27FC236}">
                <a16:creationId xmlns:a16="http://schemas.microsoft.com/office/drawing/2014/main" id="{8593AD53-9CF8-A06E-BCB4-FF54AC8BA4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876136" y="453086"/>
            <a:ext cx="7729040" cy="6035178"/>
          </a:xfrm>
          <a:prstGeom prst="rect">
            <a:avLst/>
          </a:prstGeom>
        </p:spPr>
      </p:pic>
    </p:spTree>
    <p:extLst>
      <p:ext uri="{BB962C8B-B14F-4D97-AF65-F5344CB8AC3E}">
        <p14:creationId xmlns:p14="http://schemas.microsoft.com/office/powerpoint/2010/main" val="36290648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DC3F0E-E3CA-DD55-03BF-C0D885C30F1C}"/>
              </a:ext>
            </a:extLst>
          </p:cNvPr>
          <p:cNvPicPr>
            <a:picLocks noChangeAspect="1"/>
          </p:cNvPicPr>
          <p:nvPr/>
        </p:nvPicPr>
        <p:blipFill>
          <a:blip r:embed="rId3"/>
          <a:stretch>
            <a:fillRect/>
          </a:stretch>
        </p:blipFill>
        <p:spPr>
          <a:xfrm>
            <a:off x="38204" y="0"/>
            <a:ext cx="12115592" cy="6858000"/>
          </a:xfrm>
          <a:prstGeom prst="rect">
            <a:avLst/>
          </a:prstGeom>
        </p:spPr>
      </p:pic>
    </p:spTree>
    <p:extLst>
      <p:ext uri="{BB962C8B-B14F-4D97-AF65-F5344CB8AC3E}">
        <p14:creationId xmlns:p14="http://schemas.microsoft.com/office/powerpoint/2010/main" val="22475621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933ADF-41AC-AE88-54A4-348A0140108F}"/>
              </a:ext>
            </a:extLst>
          </p:cNvPr>
          <p:cNvPicPr>
            <a:picLocks noChangeAspect="1"/>
          </p:cNvPicPr>
          <p:nvPr/>
        </p:nvPicPr>
        <p:blipFill>
          <a:blip r:embed="rId3"/>
          <a:stretch>
            <a:fillRect/>
          </a:stretch>
        </p:blipFill>
        <p:spPr>
          <a:xfrm>
            <a:off x="-56098" y="72927"/>
            <a:ext cx="11996828" cy="6858000"/>
          </a:xfrm>
          <a:prstGeom prst="rect">
            <a:avLst/>
          </a:prstGeom>
        </p:spPr>
      </p:pic>
    </p:spTree>
    <p:extLst>
      <p:ext uri="{BB962C8B-B14F-4D97-AF65-F5344CB8AC3E}">
        <p14:creationId xmlns:p14="http://schemas.microsoft.com/office/powerpoint/2010/main" val="42295886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C5570D-F35B-6622-2399-B14BF1736F07}"/>
              </a:ext>
            </a:extLst>
          </p:cNvPr>
          <p:cNvPicPr>
            <a:picLocks noChangeAspect="1"/>
          </p:cNvPicPr>
          <p:nvPr/>
        </p:nvPicPr>
        <p:blipFill>
          <a:blip r:embed="rId3"/>
          <a:stretch>
            <a:fillRect/>
          </a:stretch>
        </p:blipFill>
        <p:spPr>
          <a:xfrm>
            <a:off x="986636" y="-415126"/>
            <a:ext cx="9107984" cy="6858000"/>
          </a:xfrm>
          <a:prstGeom prst="rect">
            <a:avLst/>
          </a:prstGeom>
        </p:spPr>
      </p:pic>
    </p:spTree>
    <p:extLst>
      <p:ext uri="{BB962C8B-B14F-4D97-AF65-F5344CB8AC3E}">
        <p14:creationId xmlns:p14="http://schemas.microsoft.com/office/powerpoint/2010/main" val="7498999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959123F5-C2A6-E4F1-ACD9-7F6BD3AE8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269" y="1374476"/>
            <a:ext cx="8394161" cy="5170099"/>
          </a:xfrm>
          <a:prstGeom prst="rect">
            <a:avLst/>
          </a:prstGeom>
        </p:spPr>
      </p:pic>
      <p:pic>
        <p:nvPicPr>
          <p:cNvPr id="10" name="Picture 9">
            <a:extLst>
              <a:ext uri="{FF2B5EF4-FFF2-40B4-BE49-F238E27FC236}">
                <a16:creationId xmlns:a16="http://schemas.microsoft.com/office/drawing/2014/main" id="{A031CA4D-2321-5CE1-967F-36E6E1291F49}"/>
              </a:ext>
            </a:extLst>
          </p:cNvPr>
          <p:cNvPicPr>
            <a:picLocks noChangeAspect="1"/>
          </p:cNvPicPr>
          <p:nvPr/>
        </p:nvPicPr>
        <p:blipFill>
          <a:blip r:embed="rId4"/>
          <a:stretch>
            <a:fillRect/>
          </a:stretch>
        </p:blipFill>
        <p:spPr>
          <a:xfrm>
            <a:off x="2780353" y="749303"/>
            <a:ext cx="5849166" cy="390580"/>
          </a:xfrm>
          <a:prstGeom prst="rect">
            <a:avLst/>
          </a:prstGeom>
        </p:spPr>
      </p:pic>
    </p:spTree>
    <p:extLst>
      <p:ext uri="{BB962C8B-B14F-4D97-AF65-F5344CB8AC3E}">
        <p14:creationId xmlns:p14="http://schemas.microsoft.com/office/powerpoint/2010/main" val="23725450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4C1EF5-720D-3F17-5120-A8F9FD5615DD}"/>
              </a:ext>
            </a:extLst>
          </p:cNvPr>
          <p:cNvPicPr>
            <a:picLocks noChangeAspect="1"/>
          </p:cNvPicPr>
          <p:nvPr/>
        </p:nvPicPr>
        <p:blipFill>
          <a:blip r:embed="rId3"/>
          <a:stretch>
            <a:fillRect/>
          </a:stretch>
        </p:blipFill>
        <p:spPr>
          <a:xfrm>
            <a:off x="97766" y="424910"/>
            <a:ext cx="5731510" cy="2679700"/>
          </a:xfrm>
          <a:prstGeom prst="rect">
            <a:avLst/>
          </a:prstGeom>
        </p:spPr>
      </p:pic>
      <p:pic>
        <p:nvPicPr>
          <p:cNvPr id="6" name="Picture 5">
            <a:extLst>
              <a:ext uri="{FF2B5EF4-FFF2-40B4-BE49-F238E27FC236}">
                <a16:creationId xmlns:a16="http://schemas.microsoft.com/office/drawing/2014/main" id="{C6D7E37D-CCFE-D0CE-0E8A-AC7D667BB590}"/>
              </a:ext>
            </a:extLst>
          </p:cNvPr>
          <p:cNvPicPr>
            <a:picLocks noChangeAspect="1"/>
          </p:cNvPicPr>
          <p:nvPr/>
        </p:nvPicPr>
        <p:blipFill>
          <a:blip r:embed="rId4"/>
          <a:stretch>
            <a:fillRect/>
          </a:stretch>
        </p:blipFill>
        <p:spPr>
          <a:xfrm>
            <a:off x="5887181" y="489250"/>
            <a:ext cx="5731510" cy="2520950"/>
          </a:xfrm>
          <a:prstGeom prst="rect">
            <a:avLst/>
          </a:prstGeom>
        </p:spPr>
      </p:pic>
      <p:pic>
        <p:nvPicPr>
          <p:cNvPr id="8" name="Picture 7">
            <a:extLst>
              <a:ext uri="{FF2B5EF4-FFF2-40B4-BE49-F238E27FC236}">
                <a16:creationId xmlns:a16="http://schemas.microsoft.com/office/drawing/2014/main" id="{753984E8-ED86-AF2D-15DA-663A61FCBEFB}"/>
              </a:ext>
            </a:extLst>
          </p:cNvPr>
          <p:cNvPicPr>
            <a:picLocks noChangeAspect="1"/>
          </p:cNvPicPr>
          <p:nvPr/>
        </p:nvPicPr>
        <p:blipFill>
          <a:blip r:embed="rId5"/>
          <a:stretch>
            <a:fillRect/>
          </a:stretch>
        </p:blipFill>
        <p:spPr>
          <a:xfrm>
            <a:off x="1831294" y="3600796"/>
            <a:ext cx="5731510" cy="3207708"/>
          </a:xfrm>
          <a:prstGeom prst="rect">
            <a:avLst/>
          </a:prstGeom>
        </p:spPr>
      </p:pic>
    </p:spTree>
    <p:extLst>
      <p:ext uri="{BB962C8B-B14F-4D97-AF65-F5344CB8AC3E}">
        <p14:creationId xmlns:p14="http://schemas.microsoft.com/office/powerpoint/2010/main" val="26573181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3D0D8D-5309-A496-58DD-F84EABB8F765}"/>
              </a:ext>
            </a:extLst>
          </p:cNvPr>
          <p:cNvSpPr txBox="1"/>
          <p:nvPr/>
        </p:nvSpPr>
        <p:spPr>
          <a:xfrm>
            <a:off x="955343" y="757451"/>
            <a:ext cx="9758149" cy="1200329"/>
          </a:xfrm>
          <a:prstGeom prst="rect">
            <a:avLst/>
          </a:prstGeom>
          <a:noFill/>
        </p:spPr>
        <p:txBody>
          <a:bodyPr wrap="square" rtlCol="0">
            <a:spAutoFit/>
          </a:bodyPr>
          <a:lstStyle/>
          <a:p>
            <a:pPr algn="just"/>
            <a:r>
              <a:rPr lang="en-IE" sz="2400" b="1" dirty="0"/>
              <a:t>There has been a self imposed embargo on distributing </a:t>
            </a:r>
            <a:r>
              <a:rPr lang="en-IE" sz="2400" b="1" dirty="0" err="1"/>
              <a:t>informatiom</a:t>
            </a:r>
            <a:r>
              <a:rPr lang="en-IE" sz="2400" b="1" dirty="0"/>
              <a:t>, except where it was essential to discuss with others in order to move Preliminary  Section to completion. </a:t>
            </a:r>
          </a:p>
        </p:txBody>
      </p:sp>
      <p:sp>
        <p:nvSpPr>
          <p:cNvPr id="3" name="TextBox 2">
            <a:extLst>
              <a:ext uri="{FF2B5EF4-FFF2-40B4-BE49-F238E27FC236}">
                <a16:creationId xmlns:a16="http://schemas.microsoft.com/office/drawing/2014/main" id="{281D7FFD-2B84-3B7E-672A-34A1143D7A17}"/>
              </a:ext>
            </a:extLst>
          </p:cNvPr>
          <p:cNvSpPr txBox="1"/>
          <p:nvPr/>
        </p:nvSpPr>
        <p:spPr>
          <a:xfrm>
            <a:off x="955343" y="2228671"/>
            <a:ext cx="9850680" cy="1200329"/>
          </a:xfrm>
          <a:prstGeom prst="rect">
            <a:avLst/>
          </a:prstGeom>
          <a:noFill/>
        </p:spPr>
        <p:txBody>
          <a:bodyPr wrap="square" rtlCol="0">
            <a:spAutoFit/>
          </a:bodyPr>
          <a:lstStyle/>
          <a:p>
            <a:pPr algn="just"/>
            <a:r>
              <a:rPr lang="en-IE" sz="2400" b="1" dirty="0">
                <a:highlight>
                  <a:srgbClr val="C0C0C0"/>
                </a:highlight>
              </a:rPr>
              <a:t>There has been,  within the researchers, a sensitiveness to inform  the community on the Island, in the first instance, followed by the wider local community, followed by the general community at large. </a:t>
            </a:r>
          </a:p>
        </p:txBody>
      </p:sp>
      <p:sp>
        <p:nvSpPr>
          <p:cNvPr id="5" name="TextBox 4">
            <a:extLst>
              <a:ext uri="{FF2B5EF4-FFF2-40B4-BE49-F238E27FC236}">
                <a16:creationId xmlns:a16="http://schemas.microsoft.com/office/drawing/2014/main" id="{7AF915C4-3CCE-9DDE-B7D7-A5AEEE46BEE0}"/>
              </a:ext>
            </a:extLst>
          </p:cNvPr>
          <p:cNvSpPr txBox="1"/>
          <p:nvPr/>
        </p:nvSpPr>
        <p:spPr>
          <a:xfrm>
            <a:off x="880282" y="3910084"/>
            <a:ext cx="9758149" cy="1200329"/>
          </a:xfrm>
          <a:prstGeom prst="rect">
            <a:avLst/>
          </a:prstGeom>
          <a:noFill/>
        </p:spPr>
        <p:txBody>
          <a:bodyPr wrap="square" rtlCol="0">
            <a:spAutoFit/>
          </a:bodyPr>
          <a:lstStyle/>
          <a:p>
            <a:pPr algn="just"/>
            <a:r>
              <a:rPr lang="en-IE" sz="2400" b="1" dirty="0"/>
              <a:t>There is a wish to inform all the local community, as soon as possible, in order to present our </a:t>
            </a:r>
            <a:r>
              <a:rPr lang="en-IE" sz="2400" b="1" dirty="0" err="1"/>
              <a:t>Prelimiary</a:t>
            </a:r>
            <a:r>
              <a:rPr lang="en-IE" sz="2400" b="1" dirty="0"/>
              <a:t> Study as part of 2023 National Heritage Week. – starting on Saturday  </a:t>
            </a:r>
            <a:r>
              <a:rPr lang="en-IE" sz="2400" b="1" dirty="0" err="1"/>
              <a:t>xxxxxx</a:t>
            </a:r>
            <a:r>
              <a:rPr lang="en-IE" sz="2400" b="1" dirty="0"/>
              <a:t>    August 2023.  </a:t>
            </a:r>
          </a:p>
        </p:txBody>
      </p:sp>
      <p:sp>
        <p:nvSpPr>
          <p:cNvPr id="6" name="TextBox 5">
            <a:extLst>
              <a:ext uri="{FF2B5EF4-FFF2-40B4-BE49-F238E27FC236}">
                <a16:creationId xmlns:a16="http://schemas.microsoft.com/office/drawing/2014/main" id="{5FD72E5B-81ED-5B79-ED1D-22778AAC177D}"/>
              </a:ext>
            </a:extLst>
          </p:cNvPr>
          <p:cNvSpPr txBox="1"/>
          <p:nvPr/>
        </p:nvSpPr>
        <p:spPr>
          <a:xfrm>
            <a:off x="955343" y="5950424"/>
            <a:ext cx="9567082" cy="830997"/>
          </a:xfrm>
          <a:prstGeom prst="rect">
            <a:avLst/>
          </a:prstGeom>
          <a:noFill/>
        </p:spPr>
        <p:txBody>
          <a:bodyPr wrap="square" rtlCol="0">
            <a:spAutoFit/>
          </a:bodyPr>
          <a:lstStyle/>
          <a:p>
            <a:pPr algn="just"/>
            <a:r>
              <a:rPr lang="en-IE" sz="2400" b="1" dirty="0"/>
              <a:t>A plan will then be prepared  to involve  every interested  person in the  Second  part of our Study.</a:t>
            </a:r>
          </a:p>
        </p:txBody>
      </p:sp>
    </p:spTree>
    <p:extLst>
      <p:ext uri="{BB962C8B-B14F-4D97-AF65-F5344CB8AC3E}">
        <p14:creationId xmlns:p14="http://schemas.microsoft.com/office/powerpoint/2010/main" val="30358423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000DAB-9382-2FD0-EF94-E3DB1E0C5598}"/>
              </a:ext>
            </a:extLst>
          </p:cNvPr>
          <p:cNvPicPr>
            <a:picLocks noChangeAspect="1"/>
          </p:cNvPicPr>
          <p:nvPr/>
        </p:nvPicPr>
        <p:blipFill>
          <a:blip r:embed="rId3"/>
          <a:stretch>
            <a:fillRect/>
          </a:stretch>
        </p:blipFill>
        <p:spPr>
          <a:xfrm>
            <a:off x="3200342" y="0"/>
            <a:ext cx="5791316" cy="6858000"/>
          </a:xfrm>
          <a:prstGeom prst="rect">
            <a:avLst/>
          </a:prstGeom>
        </p:spPr>
      </p:pic>
    </p:spTree>
    <p:extLst>
      <p:ext uri="{BB962C8B-B14F-4D97-AF65-F5344CB8AC3E}">
        <p14:creationId xmlns:p14="http://schemas.microsoft.com/office/powerpoint/2010/main" val="11387052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C7186F-64AB-7BD7-62C1-2B7E740803CA}"/>
              </a:ext>
            </a:extLst>
          </p:cNvPr>
          <p:cNvSpPr txBox="1"/>
          <p:nvPr/>
        </p:nvSpPr>
        <p:spPr>
          <a:xfrm>
            <a:off x="1924167" y="1969045"/>
            <a:ext cx="7618130" cy="923330"/>
          </a:xfrm>
          <a:prstGeom prst="rect">
            <a:avLst/>
          </a:prstGeom>
          <a:noFill/>
        </p:spPr>
        <p:txBody>
          <a:bodyPr wrap="square" rtlCol="0">
            <a:spAutoFit/>
          </a:bodyPr>
          <a:lstStyle/>
          <a:p>
            <a:r>
              <a:rPr lang="en-IE" dirty="0"/>
              <a:t>1. Drone images of Kilpatrick  follow. All images taken  from Kilpatrick townland,</a:t>
            </a:r>
          </a:p>
          <a:p>
            <a:endParaRPr lang="en-IE" dirty="0"/>
          </a:p>
          <a:p>
            <a:r>
              <a:rPr lang="en-IE" dirty="0"/>
              <a:t>2. Following the drone images, Extra Images Available  as added Images</a:t>
            </a:r>
          </a:p>
        </p:txBody>
      </p:sp>
    </p:spTree>
    <p:extLst>
      <p:ext uri="{BB962C8B-B14F-4D97-AF65-F5344CB8AC3E}">
        <p14:creationId xmlns:p14="http://schemas.microsoft.com/office/powerpoint/2010/main" val="25412079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green field&#10;&#10;Description automatically generated">
            <a:extLst>
              <a:ext uri="{FF2B5EF4-FFF2-40B4-BE49-F238E27FC236}">
                <a16:creationId xmlns:a16="http://schemas.microsoft.com/office/drawing/2014/main" id="{5796948A-4A2B-B2D1-A837-A91395CFA9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1196"/>
            <a:ext cx="12192000" cy="6695607"/>
          </a:xfrm>
          <a:prstGeom prst="rect">
            <a:avLst/>
          </a:prstGeom>
        </p:spPr>
      </p:pic>
    </p:spTree>
    <p:extLst>
      <p:ext uri="{BB962C8B-B14F-4D97-AF65-F5344CB8AC3E}">
        <p14:creationId xmlns:p14="http://schemas.microsoft.com/office/powerpoint/2010/main" val="21803880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field with clouds in the sky&#10;&#10;Description automatically generated">
            <a:extLst>
              <a:ext uri="{FF2B5EF4-FFF2-40B4-BE49-F238E27FC236}">
                <a16:creationId xmlns:a16="http://schemas.microsoft.com/office/drawing/2014/main" id="{5BCA4E7E-2FAE-1022-F67D-CCE82D7F6B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675" y="261937"/>
            <a:ext cx="11296650" cy="6334125"/>
          </a:xfrm>
          <a:prstGeom prst="rect">
            <a:avLst/>
          </a:prstGeom>
        </p:spPr>
      </p:pic>
    </p:spTree>
    <p:extLst>
      <p:ext uri="{BB962C8B-B14F-4D97-AF65-F5344CB8AC3E}">
        <p14:creationId xmlns:p14="http://schemas.microsoft.com/office/powerpoint/2010/main" val="10385237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green field with buildings and trees&#10;&#10;Description automatically generated">
            <a:extLst>
              <a:ext uri="{FF2B5EF4-FFF2-40B4-BE49-F238E27FC236}">
                <a16:creationId xmlns:a16="http://schemas.microsoft.com/office/drawing/2014/main" id="{DD45C627-1EA4-6CA7-C15F-1FE20672BE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25" y="242887"/>
            <a:ext cx="11334750" cy="6372225"/>
          </a:xfrm>
          <a:prstGeom prst="rect">
            <a:avLst/>
          </a:prstGeom>
        </p:spPr>
      </p:pic>
    </p:spTree>
    <p:extLst>
      <p:ext uri="{BB962C8B-B14F-4D97-AF65-F5344CB8AC3E}">
        <p14:creationId xmlns:p14="http://schemas.microsoft.com/office/powerpoint/2010/main" val="14321369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erial view of a green field&#10;&#10;Description automatically generated">
            <a:extLst>
              <a:ext uri="{FF2B5EF4-FFF2-40B4-BE49-F238E27FC236}">
                <a16:creationId xmlns:a16="http://schemas.microsoft.com/office/drawing/2014/main" id="{F6B1232C-B6E5-C96E-CB37-9CDE4A681D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337" y="242887"/>
            <a:ext cx="11363325" cy="6372225"/>
          </a:xfrm>
          <a:prstGeom prst="rect">
            <a:avLst/>
          </a:prstGeom>
        </p:spPr>
      </p:pic>
    </p:spTree>
    <p:extLst>
      <p:ext uri="{BB962C8B-B14F-4D97-AF65-F5344CB8AC3E}">
        <p14:creationId xmlns:p14="http://schemas.microsoft.com/office/powerpoint/2010/main" val="22525057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erial view of a green field&#10;&#10;Description automatically generated">
            <a:extLst>
              <a:ext uri="{FF2B5EF4-FFF2-40B4-BE49-F238E27FC236}">
                <a16:creationId xmlns:a16="http://schemas.microsoft.com/office/drawing/2014/main" id="{660C5836-1BB8-4194-ED16-2F33620A4F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862" y="238125"/>
            <a:ext cx="11344275" cy="6381750"/>
          </a:xfrm>
          <a:prstGeom prst="rect">
            <a:avLst/>
          </a:prstGeom>
        </p:spPr>
      </p:pic>
    </p:spTree>
    <p:extLst>
      <p:ext uri="{BB962C8B-B14F-4D97-AF65-F5344CB8AC3E}">
        <p14:creationId xmlns:p14="http://schemas.microsoft.com/office/powerpoint/2010/main" val="38366047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erial view of a green field&#10;&#10;Description automatically generated">
            <a:extLst>
              <a:ext uri="{FF2B5EF4-FFF2-40B4-BE49-F238E27FC236}">
                <a16:creationId xmlns:a16="http://schemas.microsoft.com/office/drawing/2014/main" id="{C6D9C210-05D3-937A-6EA8-CC586B9E7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25" y="233362"/>
            <a:ext cx="11334750" cy="6391275"/>
          </a:xfrm>
          <a:prstGeom prst="rect">
            <a:avLst/>
          </a:prstGeom>
        </p:spPr>
      </p:pic>
    </p:spTree>
    <p:extLst>
      <p:ext uri="{BB962C8B-B14F-4D97-AF65-F5344CB8AC3E}">
        <p14:creationId xmlns:p14="http://schemas.microsoft.com/office/powerpoint/2010/main" val="25408574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erial view of a farm&#10;&#10;Description automatically generated">
            <a:extLst>
              <a:ext uri="{FF2B5EF4-FFF2-40B4-BE49-F238E27FC236}">
                <a16:creationId xmlns:a16="http://schemas.microsoft.com/office/drawing/2014/main" id="{B2D549BD-5438-190E-D537-F8EF981EEE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47650"/>
            <a:ext cx="11277600" cy="6362700"/>
          </a:xfrm>
          <a:prstGeom prst="rect">
            <a:avLst/>
          </a:prstGeom>
        </p:spPr>
      </p:pic>
    </p:spTree>
    <p:extLst>
      <p:ext uri="{BB962C8B-B14F-4D97-AF65-F5344CB8AC3E}">
        <p14:creationId xmlns:p14="http://schemas.microsoft.com/office/powerpoint/2010/main" val="7730457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71AF17-686B-BA8B-039B-23EE81FC8A4E}"/>
              </a:ext>
            </a:extLst>
          </p:cNvPr>
          <p:cNvSpPr txBox="1"/>
          <p:nvPr/>
        </p:nvSpPr>
        <p:spPr>
          <a:xfrm>
            <a:off x="1515716" y="1480930"/>
            <a:ext cx="8178045" cy="3970318"/>
          </a:xfrm>
          <a:prstGeom prst="rect">
            <a:avLst/>
          </a:prstGeom>
          <a:noFill/>
        </p:spPr>
        <p:txBody>
          <a:bodyPr wrap="square" rtlCol="0">
            <a:spAutoFit/>
          </a:bodyPr>
          <a:lstStyle/>
          <a:p>
            <a:r>
              <a:rPr lang="en-IE" dirty="0"/>
              <a:t>In the 1930 , The Government  requested  all Primary  Schools to ask  their school children to collect from their Parents and Grand  Parents all the  folklore/history they  could  and write in down or bring into the Head of the school. </a:t>
            </a:r>
          </a:p>
          <a:p>
            <a:r>
              <a:rPr lang="en-IE" dirty="0"/>
              <a:t>Certain ideas were suggested  as suitable subjects. </a:t>
            </a:r>
          </a:p>
          <a:p>
            <a:r>
              <a:rPr lang="en-IE" dirty="0"/>
              <a:t>University College Dublin  now holds the complete  Schools Collection plus much more. </a:t>
            </a:r>
          </a:p>
          <a:p>
            <a:r>
              <a:rPr lang="en-IE" dirty="0"/>
              <a:t>I  had a quick look at Rahan School but found no Gems but that does not mean there are not any. </a:t>
            </a:r>
          </a:p>
          <a:p>
            <a:endParaRPr lang="en-IE" dirty="0"/>
          </a:p>
          <a:p>
            <a:r>
              <a:rPr lang="en-IE" dirty="0"/>
              <a:t>But I found  a few Gems on the Island  School that relate to tonight’s talk.</a:t>
            </a:r>
          </a:p>
          <a:p>
            <a:endParaRPr lang="en-IE" dirty="0"/>
          </a:p>
          <a:p>
            <a:endParaRPr lang="en-IE" dirty="0"/>
          </a:p>
          <a:p>
            <a:endParaRPr lang="en-IE" dirty="0"/>
          </a:p>
          <a:p>
            <a:r>
              <a:rPr lang="en-IE" dirty="0"/>
              <a:t>References to the “Hand of Patrick” having been </a:t>
            </a:r>
            <a:r>
              <a:rPr lang="en-IE" dirty="0" err="1"/>
              <a:t>carvered</a:t>
            </a:r>
            <a:r>
              <a:rPr lang="en-IE" dirty="0"/>
              <a:t> on stones.</a:t>
            </a:r>
          </a:p>
        </p:txBody>
      </p:sp>
    </p:spTree>
    <p:extLst>
      <p:ext uri="{BB962C8B-B14F-4D97-AF65-F5344CB8AC3E}">
        <p14:creationId xmlns:p14="http://schemas.microsoft.com/office/powerpoint/2010/main" val="2459715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E9CDC6D-928D-89C6-FAD4-BB1C96B8A6E2}"/>
              </a:ext>
            </a:extLst>
          </p:cNvPr>
          <p:cNvSpPr txBox="1"/>
          <p:nvPr/>
        </p:nvSpPr>
        <p:spPr>
          <a:xfrm>
            <a:off x="1475672" y="339367"/>
            <a:ext cx="5783429" cy="6740307"/>
          </a:xfrm>
          <a:prstGeom prst="rect">
            <a:avLst/>
          </a:prstGeom>
          <a:noFill/>
        </p:spPr>
        <p:txBody>
          <a:bodyPr wrap="square" rtlCol="0">
            <a:spAutoFit/>
          </a:bodyPr>
          <a:lstStyle/>
          <a:p>
            <a:r>
              <a:rPr lang="en-GB" dirty="0">
                <a:highlight>
                  <a:srgbClr val="00FF00"/>
                </a:highlight>
              </a:rPr>
              <a:t>The end – of our study.  (over 60 slides in total)_</a:t>
            </a:r>
          </a:p>
          <a:p>
            <a:r>
              <a:rPr lang="en-GB" dirty="0">
                <a:highlight>
                  <a:srgbClr val="00FF00"/>
                </a:highlight>
              </a:rPr>
              <a:t> </a:t>
            </a:r>
          </a:p>
          <a:p>
            <a:r>
              <a:rPr lang="en-GB" dirty="0">
                <a:highlight>
                  <a:srgbClr val="00FF00"/>
                </a:highlight>
              </a:rPr>
              <a:t>We should now spend the next year collecting  feedback from </a:t>
            </a:r>
            <a:r>
              <a:rPr lang="en-GB" dirty="0" err="1">
                <a:highlight>
                  <a:srgbClr val="00FF00"/>
                </a:highlight>
              </a:rPr>
              <a:t>Powerpoint</a:t>
            </a:r>
            <a:r>
              <a:rPr lang="en-GB" dirty="0">
                <a:highlight>
                  <a:srgbClr val="00FF00"/>
                </a:highlight>
              </a:rPr>
              <a:t>, video and Zoom talk.</a:t>
            </a:r>
          </a:p>
          <a:p>
            <a:endParaRPr lang="en-GB" dirty="0">
              <a:highlight>
                <a:srgbClr val="00FF00"/>
              </a:highlight>
            </a:endParaRPr>
          </a:p>
          <a:p>
            <a:r>
              <a:rPr lang="en-GB" dirty="0">
                <a:highlight>
                  <a:srgbClr val="00FF00"/>
                </a:highlight>
              </a:rPr>
              <a:t>We  also need to collect information from the people on the Island and  also discuss the best way to get Archaeology  done to back up our preliminary study  or be told we are all mad !!!!!!</a:t>
            </a:r>
          </a:p>
          <a:p>
            <a:endParaRPr lang="en-GB" dirty="0">
              <a:highlight>
                <a:srgbClr val="00FF00"/>
              </a:highlight>
            </a:endParaRPr>
          </a:p>
          <a:p>
            <a:r>
              <a:rPr lang="en-GB" dirty="0">
                <a:highlight>
                  <a:srgbClr val="00FF00"/>
                </a:highlight>
              </a:rPr>
              <a:t>I have many thank </a:t>
            </a:r>
            <a:r>
              <a:rPr lang="en-GB" dirty="0" err="1">
                <a:highlight>
                  <a:srgbClr val="00FF00"/>
                </a:highlight>
              </a:rPr>
              <a:t>yous</a:t>
            </a:r>
            <a:r>
              <a:rPr lang="en-GB" dirty="0">
                <a:highlight>
                  <a:srgbClr val="00FF00"/>
                </a:highlight>
              </a:rPr>
              <a:t> to make.- too numerous too mention.</a:t>
            </a:r>
          </a:p>
          <a:p>
            <a:r>
              <a:rPr lang="en-GB" dirty="0">
                <a:highlight>
                  <a:srgbClr val="00FF00"/>
                </a:highlight>
              </a:rPr>
              <a:t>My right hand – Maureen Kidney, Anne Conroy, Theresa Daly, Rahan Hall,  St Patricks,  all who  added to my knowledge of Rahan and  the Island. </a:t>
            </a:r>
          </a:p>
          <a:p>
            <a:r>
              <a:rPr lang="en-GB" dirty="0">
                <a:highlight>
                  <a:srgbClr val="00FF00"/>
                </a:highlight>
              </a:rPr>
              <a:t>And finally to my wife and house and garden, for their neglect over the last year and more.</a:t>
            </a:r>
          </a:p>
          <a:p>
            <a:r>
              <a:rPr lang="en-GB" dirty="0">
                <a:highlight>
                  <a:srgbClr val="00FF00"/>
                </a:highlight>
              </a:rPr>
              <a:t>Thank you.</a:t>
            </a:r>
          </a:p>
          <a:p>
            <a:endParaRPr lang="en-IE" dirty="0">
              <a:highlight>
                <a:srgbClr val="00FF00"/>
              </a:highlight>
            </a:endParaRPr>
          </a:p>
          <a:p>
            <a:r>
              <a:rPr lang="en-IE" dirty="0">
                <a:highlight>
                  <a:srgbClr val="00FF00"/>
                </a:highlight>
              </a:rPr>
              <a:t>Thank you to everyone that attended the “Walk and Talk”</a:t>
            </a:r>
          </a:p>
          <a:p>
            <a:r>
              <a:rPr lang="en-IE" dirty="0">
                <a:highlight>
                  <a:srgbClr val="00FF00"/>
                </a:highlight>
              </a:rPr>
              <a:t>Sessions on Saturday,  all day.  It was a tiring day but much significant information was gathered and a community atmosphere  was created by all attendees. Thanks  to Father Michael for his assistance. </a:t>
            </a:r>
          </a:p>
        </p:txBody>
      </p:sp>
    </p:spTree>
    <p:extLst>
      <p:ext uri="{BB962C8B-B14F-4D97-AF65-F5344CB8AC3E}">
        <p14:creationId xmlns:p14="http://schemas.microsoft.com/office/powerpoint/2010/main" val="123530078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AF32F3-753D-4677-E8A8-E98ED2397ED1}"/>
              </a:ext>
            </a:extLst>
          </p:cNvPr>
          <p:cNvSpPr txBox="1"/>
          <p:nvPr/>
        </p:nvSpPr>
        <p:spPr>
          <a:xfrm>
            <a:off x="304800" y="2492628"/>
            <a:ext cx="11732029" cy="707886"/>
          </a:xfrm>
          <a:prstGeom prst="rect">
            <a:avLst/>
          </a:prstGeom>
          <a:noFill/>
        </p:spPr>
        <p:txBody>
          <a:bodyPr wrap="square" rtlCol="0">
            <a:spAutoFit/>
          </a:bodyPr>
          <a:lstStyle/>
          <a:p>
            <a:pPr algn="ctr"/>
            <a:r>
              <a:rPr lang="en-IE" sz="4000" b="1" i="1" dirty="0"/>
              <a:t>The Island, Rahan - A Meadow of the Plain of Heaven</a:t>
            </a:r>
            <a:endParaRPr lang="en-IE" sz="4000" b="1" dirty="0"/>
          </a:p>
        </p:txBody>
      </p:sp>
      <p:sp>
        <p:nvSpPr>
          <p:cNvPr id="2" name="TextBox 1">
            <a:extLst>
              <a:ext uri="{FF2B5EF4-FFF2-40B4-BE49-F238E27FC236}">
                <a16:creationId xmlns:a16="http://schemas.microsoft.com/office/drawing/2014/main" id="{9F9683DC-6BA0-220B-BA93-C3336AF3388D}"/>
              </a:ext>
            </a:extLst>
          </p:cNvPr>
          <p:cNvSpPr txBox="1"/>
          <p:nvPr/>
        </p:nvSpPr>
        <p:spPr>
          <a:xfrm>
            <a:off x="304800" y="1535083"/>
            <a:ext cx="11425325" cy="461665"/>
          </a:xfrm>
          <a:prstGeom prst="rect">
            <a:avLst/>
          </a:prstGeom>
          <a:noFill/>
        </p:spPr>
        <p:txBody>
          <a:bodyPr wrap="square" rtlCol="0">
            <a:spAutoFit/>
          </a:bodyPr>
          <a:lstStyle/>
          <a:p>
            <a:pPr algn="ctr"/>
            <a:r>
              <a:rPr lang="en-IE" sz="2400" b="1" dirty="0"/>
              <a:t>Project Name</a:t>
            </a:r>
          </a:p>
        </p:txBody>
      </p:sp>
      <p:sp>
        <p:nvSpPr>
          <p:cNvPr id="4" name="TextBox 3">
            <a:extLst>
              <a:ext uri="{FF2B5EF4-FFF2-40B4-BE49-F238E27FC236}">
                <a16:creationId xmlns:a16="http://schemas.microsoft.com/office/drawing/2014/main" id="{2B94417A-3880-5F84-7732-85D6B1765859}"/>
              </a:ext>
            </a:extLst>
          </p:cNvPr>
          <p:cNvSpPr txBox="1"/>
          <p:nvPr/>
        </p:nvSpPr>
        <p:spPr>
          <a:xfrm>
            <a:off x="4300451" y="1080656"/>
            <a:ext cx="3295240" cy="369332"/>
          </a:xfrm>
          <a:prstGeom prst="rect">
            <a:avLst/>
          </a:prstGeom>
          <a:noFill/>
        </p:spPr>
        <p:txBody>
          <a:bodyPr wrap="square" rtlCol="0">
            <a:spAutoFit/>
          </a:bodyPr>
          <a:lstStyle/>
          <a:p>
            <a:pPr algn="ctr"/>
            <a:r>
              <a:rPr lang="en-IE" b="1" dirty="0"/>
              <a:t>  Original                      Suggested</a:t>
            </a:r>
          </a:p>
        </p:txBody>
      </p:sp>
      <p:sp>
        <p:nvSpPr>
          <p:cNvPr id="5" name="TextBox 4">
            <a:extLst>
              <a:ext uri="{FF2B5EF4-FFF2-40B4-BE49-F238E27FC236}">
                <a16:creationId xmlns:a16="http://schemas.microsoft.com/office/drawing/2014/main" id="{2A917CD9-82F6-869B-D876-324C85DCE742}"/>
              </a:ext>
            </a:extLst>
          </p:cNvPr>
          <p:cNvSpPr txBox="1"/>
          <p:nvPr/>
        </p:nvSpPr>
        <p:spPr>
          <a:xfrm>
            <a:off x="385497" y="4259689"/>
            <a:ext cx="11732028" cy="1323439"/>
          </a:xfrm>
          <a:prstGeom prst="rect">
            <a:avLst/>
          </a:prstGeom>
          <a:noFill/>
        </p:spPr>
        <p:txBody>
          <a:bodyPr wrap="square" rtlCol="0">
            <a:spAutoFit/>
          </a:bodyPr>
          <a:lstStyle/>
          <a:p>
            <a:pPr algn="ctr"/>
            <a:r>
              <a:rPr lang="en-IE" sz="2400" b="1" dirty="0"/>
              <a:t>	</a:t>
            </a:r>
            <a:r>
              <a:rPr lang="en-IE" sz="4000" b="1" dirty="0"/>
              <a:t>“This is what I compare </a:t>
            </a:r>
            <a:r>
              <a:rPr lang="en-IE" sz="4000" b="1" dirty="0" err="1"/>
              <a:t>Rahen</a:t>
            </a:r>
            <a:r>
              <a:rPr lang="en-IE" sz="4000" b="1" dirty="0"/>
              <a:t> to,</a:t>
            </a:r>
          </a:p>
          <a:p>
            <a:pPr algn="ctr"/>
            <a:r>
              <a:rPr lang="en-IE" sz="4000" b="1" dirty="0"/>
              <a:t>	  To a meadow of the plain of heaven”</a:t>
            </a:r>
          </a:p>
        </p:txBody>
      </p:sp>
      <p:sp>
        <p:nvSpPr>
          <p:cNvPr id="7" name="TextBox 6">
            <a:extLst>
              <a:ext uri="{FF2B5EF4-FFF2-40B4-BE49-F238E27FC236}">
                <a16:creationId xmlns:a16="http://schemas.microsoft.com/office/drawing/2014/main" id="{F9A8B28C-A846-663F-621A-ED21A9669693}"/>
              </a:ext>
            </a:extLst>
          </p:cNvPr>
          <p:cNvSpPr txBox="1"/>
          <p:nvPr/>
        </p:nvSpPr>
        <p:spPr>
          <a:xfrm>
            <a:off x="238298" y="3264131"/>
            <a:ext cx="11549149" cy="369332"/>
          </a:xfrm>
          <a:prstGeom prst="rect">
            <a:avLst/>
          </a:prstGeom>
          <a:noFill/>
        </p:spPr>
        <p:txBody>
          <a:bodyPr wrap="square" rtlCol="0">
            <a:spAutoFit/>
          </a:bodyPr>
          <a:lstStyle/>
          <a:p>
            <a:pPr algn="ctr"/>
            <a:r>
              <a:rPr lang="en-IE" sz="1800" b="1" dirty="0"/>
              <a:t>Based on  what </a:t>
            </a:r>
            <a:r>
              <a:rPr lang="en-IE" sz="1800" b="1" dirty="0" err="1"/>
              <a:t>Mochuda</a:t>
            </a:r>
            <a:r>
              <a:rPr lang="en-IE" sz="1800" b="1" dirty="0"/>
              <a:t> (Carthage) sang when being expelled from </a:t>
            </a:r>
            <a:r>
              <a:rPr lang="en-IE" sz="1800" b="1" dirty="0" err="1"/>
              <a:t>Rahen</a:t>
            </a:r>
            <a:r>
              <a:rPr lang="en-IE" sz="1800" b="1" dirty="0"/>
              <a:t> –</a:t>
            </a:r>
          </a:p>
        </p:txBody>
      </p:sp>
      <p:sp>
        <p:nvSpPr>
          <p:cNvPr id="8" name="TextBox 7">
            <a:extLst>
              <a:ext uri="{FF2B5EF4-FFF2-40B4-BE49-F238E27FC236}">
                <a16:creationId xmlns:a16="http://schemas.microsoft.com/office/drawing/2014/main" id="{E01A4949-407B-A23C-B7FC-911A2C914EE1}"/>
              </a:ext>
            </a:extLst>
          </p:cNvPr>
          <p:cNvSpPr txBox="1"/>
          <p:nvPr/>
        </p:nvSpPr>
        <p:spPr>
          <a:xfrm>
            <a:off x="8323811" y="5475317"/>
            <a:ext cx="4089862" cy="646331"/>
          </a:xfrm>
          <a:prstGeom prst="rect">
            <a:avLst/>
          </a:prstGeom>
          <a:noFill/>
        </p:spPr>
        <p:txBody>
          <a:bodyPr wrap="square" rtlCol="0">
            <a:spAutoFit/>
          </a:bodyPr>
          <a:lstStyle/>
          <a:p>
            <a:pPr algn="l"/>
            <a:r>
              <a:rPr lang="en-IE" dirty="0" err="1"/>
              <a:t>Bethada</a:t>
            </a:r>
            <a:r>
              <a:rPr lang="en-IE" dirty="0"/>
              <a:t> </a:t>
            </a:r>
            <a:r>
              <a:rPr lang="en-IE" dirty="0" err="1"/>
              <a:t>Naem</a:t>
            </a:r>
            <a:r>
              <a:rPr lang="en-IE" dirty="0"/>
              <a:t> </a:t>
            </a:r>
            <a:r>
              <a:rPr lang="en-IE" dirty="0" err="1"/>
              <a:t>nErenn</a:t>
            </a:r>
            <a:r>
              <a:rPr lang="en-IE" dirty="0"/>
              <a:t> - Plummer</a:t>
            </a:r>
          </a:p>
          <a:p>
            <a:pPr algn="l"/>
            <a:r>
              <a:rPr lang="en-IE" dirty="0"/>
              <a:t>(Lives of Irish Saints)</a:t>
            </a:r>
          </a:p>
        </p:txBody>
      </p:sp>
    </p:spTree>
    <p:extLst>
      <p:ext uri="{BB962C8B-B14F-4D97-AF65-F5344CB8AC3E}">
        <p14:creationId xmlns:p14="http://schemas.microsoft.com/office/powerpoint/2010/main" val="395900863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F41841-F15D-A3C1-3D8C-4BA1B3748380}"/>
              </a:ext>
            </a:extLst>
          </p:cNvPr>
          <p:cNvSpPr txBox="1"/>
          <p:nvPr/>
        </p:nvSpPr>
        <p:spPr>
          <a:xfrm>
            <a:off x="2485148" y="2496368"/>
            <a:ext cx="5329326" cy="1200329"/>
          </a:xfrm>
          <a:prstGeom prst="rect">
            <a:avLst/>
          </a:prstGeom>
          <a:noFill/>
        </p:spPr>
        <p:txBody>
          <a:bodyPr wrap="square" rtlCol="0">
            <a:spAutoFit/>
          </a:bodyPr>
          <a:lstStyle/>
          <a:p>
            <a:r>
              <a:rPr lang="en-IE" dirty="0"/>
              <a:t>The Images from here to the end are just “Bits and Pieces” that may have some interest.</a:t>
            </a:r>
          </a:p>
          <a:p>
            <a:endParaRPr lang="en-IE" dirty="0"/>
          </a:p>
          <a:p>
            <a:r>
              <a:rPr lang="en-IE" dirty="0"/>
              <a:t>There are also some duplicates</a:t>
            </a:r>
          </a:p>
        </p:txBody>
      </p:sp>
    </p:spTree>
    <p:extLst>
      <p:ext uri="{BB962C8B-B14F-4D97-AF65-F5344CB8AC3E}">
        <p14:creationId xmlns:p14="http://schemas.microsoft.com/office/powerpoint/2010/main" val="39507144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E16056-66B5-305C-F0A6-6783D21B2920}"/>
              </a:ext>
            </a:extLst>
          </p:cNvPr>
          <p:cNvPicPr>
            <a:picLocks noChangeAspect="1"/>
          </p:cNvPicPr>
          <p:nvPr/>
        </p:nvPicPr>
        <p:blipFill>
          <a:blip r:embed="rId3"/>
          <a:stretch>
            <a:fillRect/>
          </a:stretch>
        </p:blipFill>
        <p:spPr>
          <a:xfrm>
            <a:off x="1542008" y="0"/>
            <a:ext cx="9107984" cy="6858000"/>
          </a:xfrm>
          <a:prstGeom prst="rect">
            <a:avLst/>
          </a:prstGeom>
        </p:spPr>
      </p:pic>
    </p:spTree>
    <p:extLst>
      <p:ext uri="{BB962C8B-B14F-4D97-AF65-F5344CB8AC3E}">
        <p14:creationId xmlns:p14="http://schemas.microsoft.com/office/powerpoint/2010/main" val="30012474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F6DEB3-3AE3-56A9-D592-8A328D1EAC2A}"/>
              </a:ext>
            </a:extLst>
          </p:cNvPr>
          <p:cNvPicPr>
            <a:picLocks noChangeAspect="1"/>
          </p:cNvPicPr>
          <p:nvPr/>
        </p:nvPicPr>
        <p:blipFill>
          <a:blip r:embed="rId3"/>
          <a:stretch>
            <a:fillRect/>
          </a:stretch>
        </p:blipFill>
        <p:spPr>
          <a:xfrm>
            <a:off x="0" y="96435"/>
            <a:ext cx="12192000" cy="6665129"/>
          </a:xfrm>
          <a:prstGeom prst="rect">
            <a:avLst/>
          </a:prstGeom>
        </p:spPr>
      </p:pic>
    </p:spTree>
    <p:extLst>
      <p:ext uri="{BB962C8B-B14F-4D97-AF65-F5344CB8AC3E}">
        <p14:creationId xmlns:p14="http://schemas.microsoft.com/office/powerpoint/2010/main" val="3594210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DC3F0E-E3CA-DD55-03BF-C0D885C30F1C}"/>
              </a:ext>
            </a:extLst>
          </p:cNvPr>
          <p:cNvPicPr>
            <a:picLocks noChangeAspect="1"/>
          </p:cNvPicPr>
          <p:nvPr/>
        </p:nvPicPr>
        <p:blipFill>
          <a:blip r:embed="rId3"/>
          <a:stretch>
            <a:fillRect/>
          </a:stretch>
        </p:blipFill>
        <p:spPr>
          <a:xfrm>
            <a:off x="38204" y="0"/>
            <a:ext cx="12115592" cy="6858000"/>
          </a:xfrm>
          <a:prstGeom prst="rect">
            <a:avLst/>
          </a:prstGeom>
        </p:spPr>
      </p:pic>
    </p:spTree>
    <p:extLst>
      <p:ext uri="{BB962C8B-B14F-4D97-AF65-F5344CB8AC3E}">
        <p14:creationId xmlns:p14="http://schemas.microsoft.com/office/powerpoint/2010/main" val="220276581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933ADF-41AC-AE88-54A4-348A0140108F}"/>
              </a:ext>
            </a:extLst>
          </p:cNvPr>
          <p:cNvPicPr>
            <a:picLocks noChangeAspect="1"/>
          </p:cNvPicPr>
          <p:nvPr/>
        </p:nvPicPr>
        <p:blipFill>
          <a:blip r:embed="rId3"/>
          <a:stretch>
            <a:fillRect/>
          </a:stretch>
        </p:blipFill>
        <p:spPr>
          <a:xfrm>
            <a:off x="97586" y="0"/>
            <a:ext cx="11996828" cy="6858000"/>
          </a:xfrm>
          <a:prstGeom prst="rect">
            <a:avLst/>
          </a:prstGeom>
        </p:spPr>
      </p:pic>
    </p:spTree>
    <p:extLst>
      <p:ext uri="{BB962C8B-B14F-4D97-AF65-F5344CB8AC3E}">
        <p14:creationId xmlns:p14="http://schemas.microsoft.com/office/powerpoint/2010/main" val="188801803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BC82DD-5CFE-5F7F-2436-C696833D8A5E}"/>
              </a:ext>
            </a:extLst>
          </p:cNvPr>
          <p:cNvPicPr>
            <a:picLocks noChangeAspect="1"/>
          </p:cNvPicPr>
          <p:nvPr/>
        </p:nvPicPr>
        <p:blipFill>
          <a:blip r:embed="rId3"/>
          <a:stretch>
            <a:fillRect/>
          </a:stretch>
        </p:blipFill>
        <p:spPr>
          <a:xfrm>
            <a:off x="43343" y="0"/>
            <a:ext cx="12105314" cy="6858000"/>
          </a:xfrm>
          <a:prstGeom prst="rect">
            <a:avLst/>
          </a:prstGeom>
        </p:spPr>
      </p:pic>
    </p:spTree>
    <p:extLst>
      <p:ext uri="{BB962C8B-B14F-4D97-AF65-F5344CB8AC3E}">
        <p14:creationId xmlns:p14="http://schemas.microsoft.com/office/powerpoint/2010/main" val="184671895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000DAB-9382-2FD0-EF94-E3DB1E0C5598}"/>
              </a:ext>
            </a:extLst>
          </p:cNvPr>
          <p:cNvPicPr>
            <a:picLocks noChangeAspect="1"/>
          </p:cNvPicPr>
          <p:nvPr/>
        </p:nvPicPr>
        <p:blipFill>
          <a:blip r:embed="rId3"/>
          <a:stretch>
            <a:fillRect/>
          </a:stretch>
        </p:blipFill>
        <p:spPr>
          <a:xfrm>
            <a:off x="3200342" y="0"/>
            <a:ext cx="5791316" cy="6858000"/>
          </a:xfrm>
          <a:prstGeom prst="rect">
            <a:avLst/>
          </a:prstGeom>
        </p:spPr>
      </p:pic>
    </p:spTree>
    <p:extLst>
      <p:ext uri="{BB962C8B-B14F-4D97-AF65-F5344CB8AC3E}">
        <p14:creationId xmlns:p14="http://schemas.microsoft.com/office/powerpoint/2010/main" val="19235401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26B864-62A3-AF22-FC02-14C23C9BFF5E}"/>
              </a:ext>
            </a:extLst>
          </p:cNvPr>
          <p:cNvPicPr>
            <a:picLocks noChangeAspect="1"/>
          </p:cNvPicPr>
          <p:nvPr/>
        </p:nvPicPr>
        <p:blipFill>
          <a:blip r:embed="rId3"/>
          <a:stretch>
            <a:fillRect/>
          </a:stretch>
        </p:blipFill>
        <p:spPr>
          <a:xfrm>
            <a:off x="0" y="139742"/>
            <a:ext cx="12192000" cy="6578515"/>
          </a:xfrm>
          <a:prstGeom prst="rect">
            <a:avLst/>
          </a:prstGeom>
        </p:spPr>
      </p:pic>
    </p:spTree>
    <p:extLst>
      <p:ext uri="{BB962C8B-B14F-4D97-AF65-F5344CB8AC3E}">
        <p14:creationId xmlns:p14="http://schemas.microsoft.com/office/powerpoint/2010/main" val="322966508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1B7B21-6ADD-7169-3CA8-1331982DD285}"/>
              </a:ext>
            </a:extLst>
          </p:cNvPr>
          <p:cNvPicPr>
            <a:picLocks noChangeAspect="1"/>
          </p:cNvPicPr>
          <p:nvPr/>
        </p:nvPicPr>
        <p:blipFill>
          <a:blip r:embed="rId3"/>
          <a:stretch>
            <a:fillRect/>
          </a:stretch>
        </p:blipFill>
        <p:spPr>
          <a:xfrm>
            <a:off x="817145" y="0"/>
            <a:ext cx="10557710" cy="6858000"/>
          </a:xfrm>
          <a:prstGeom prst="rect">
            <a:avLst/>
          </a:prstGeom>
        </p:spPr>
      </p:pic>
    </p:spTree>
    <p:extLst>
      <p:ext uri="{BB962C8B-B14F-4D97-AF65-F5344CB8AC3E}">
        <p14:creationId xmlns:p14="http://schemas.microsoft.com/office/powerpoint/2010/main" val="12759419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E0B4F8-17D2-489C-75BA-59E91911BFE7}"/>
              </a:ext>
            </a:extLst>
          </p:cNvPr>
          <p:cNvPicPr>
            <a:picLocks noChangeAspect="1"/>
          </p:cNvPicPr>
          <p:nvPr/>
        </p:nvPicPr>
        <p:blipFill>
          <a:blip r:embed="rId3"/>
          <a:stretch>
            <a:fillRect/>
          </a:stretch>
        </p:blipFill>
        <p:spPr>
          <a:xfrm>
            <a:off x="696874" y="0"/>
            <a:ext cx="10798252" cy="6858000"/>
          </a:xfrm>
          <a:prstGeom prst="rect">
            <a:avLst/>
          </a:prstGeom>
        </p:spPr>
      </p:pic>
    </p:spTree>
    <p:extLst>
      <p:ext uri="{BB962C8B-B14F-4D97-AF65-F5344CB8AC3E}">
        <p14:creationId xmlns:p14="http://schemas.microsoft.com/office/powerpoint/2010/main" val="28104684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C21591-6F62-39C9-631A-09A28632E319}"/>
              </a:ext>
            </a:extLst>
          </p:cNvPr>
          <p:cNvPicPr>
            <a:picLocks noChangeAspect="1"/>
          </p:cNvPicPr>
          <p:nvPr/>
        </p:nvPicPr>
        <p:blipFill>
          <a:blip r:embed="rId3"/>
          <a:stretch>
            <a:fillRect/>
          </a:stretch>
        </p:blipFill>
        <p:spPr>
          <a:xfrm>
            <a:off x="904944" y="0"/>
            <a:ext cx="10382111" cy="6858000"/>
          </a:xfrm>
          <a:prstGeom prst="rect">
            <a:avLst/>
          </a:prstGeom>
        </p:spPr>
      </p:pic>
    </p:spTree>
    <p:extLst>
      <p:ext uri="{BB962C8B-B14F-4D97-AF65-F5344CB8AC3E}">
        <p14:creationId xmlns:p14="http://schemas.microsoft.com/office/powerpoint/2010/main" val="178551665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88CD763-8081-FF0F-F927-CC729382C2D9}"/>
              </a:ext>
            </a:extLst>
          </p:cNvPr>
          <p:cNvPicPr>
            <a:picLocks noChangeAspect="1"/>
          </p:cNvPicPr>
          <p:nvPr/>
        </p:nvPicPr>
        <p:blipFill>
          <a:blip r:embed="rId3"/>
          <a:stretch>
            <a:fillRect/>
          </a:stretch>
        </p:blipFill>
        <p:spPr>
          <a:xfrm>
            <a:off x="790127" y="0"/>
            <a:ext cx="10611745" cy="6858000"/>
          </a:xfrm>
          <a:prstGeom prst="rect">
            <a:avLst/>
          </a:prstGeom>
        </p:spPr>
      </p:pic>
    </p:spTree>
    <p:extLst>
      <p:ext uri="{BB962C8B-B14F-4D97-AF65-F5344CB8AC3E}">
        <p14:creationId xmlns:p14="http://schemas.microsoft.com/office/powerpoint/2010/main" val="16041383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ED7DFD-2164-DEBE-7BCB-1D5A6E6E3A15}"/>
              </a:ext>
            </a:extLst>
          </p:cNvPr>
          <p:cNvPicPr>
            <a:picLocks noChangeAspect="1"/>
          </p:cNvPicPr>
          <p:nvPr/>
        </p:nvPicPr>
        <p:blipFill>
          <a:blip r:embed="rId3"/>
          <a:stretch>
            <a:fillRect/>
          </a:stretch>
        </p:blipFill>
        <p:spPr>
          <a:xfrm>
            <a:off x="701281" y="0"/>
            <a:ext cx="10789437" cy="6858000"/>
          </a:xfrm>
          <a:prstGeom prst="rect">
            <a:avLst/>
          </a:prstGeom>
        </p:spPr>
      </p:pic>
    </p:spTree>
    <p:extLst>
      <p:ext uri="{BB962C8B-B14F-4D97-AF65-F5344CB8AC3E}">
        <p14:creationId xmlns:p14="http://schemas.microsoft.com/office/powerpoint/2010/main" val="5877039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4B8322-C9CB-A8DC-A235-5474863F1833}"/>
              </a:ext>
            </a:extLst>
          </p:cNvPr>
          <p:cNvPicPr>
            <a:picLocks noChangeAspect="1"/>
          </p:cNvPicPr>
          <p:nvPr/>
        </p:nvPicPr>
        <p:blipFill>
          <a:blip r:embed="rId3"/>
          <a:stretch>
            <a:fillRect/>
          </a:stretch>
        </p:blipFill>
        <p:spPr>
          <a:xfrm>
            <a:off x="682892" y="0"/>
            <a:ext cx="10826216" cy="6858000"/>
          </a:xfrm>
          <a:prstGeom prst="rect">
            <a:avLst/>
          </a:prstGeom>
        </p:spPr>
      </p:pic>
    </p:spTree>
    <p:extLst>
      <p:ext uri="{BB962C8B-B14F-4D97-AF65-F5344CB8AC3E}">
        <p14:creationId xmlns:p14="http://schemas.microsoft.com/office/powerpoint/2010/main" val="33915080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AF32F3-753D-4677-E8A8-E98ED2397ED1}"/>
              </a:ext>
            </a:extLst>
          </p:cNvPr>
          <p:cNvSpPr txBox="1"/>
          <p:nvPr/>
        </p:nvSpPr>
        <p:spPr>
          <a:xfrm>
            <a:off x="304800" y="2492628"/>
            <a:ext cx="11732029" cy="707886"/>
          </a:xfrm>
          <a:prstGeom prst="rect">
            <a:avLst/>
          </a:prstGeom>
          <a:noFill/>
        </p:spPr>
        <p:txBody>
          <a:bodyPr wrap="square" rtlCol="0">
            <a:spAutoFit/>
          </a:bodyPr>
          <a:lstStyle/>
          <a:p>
            <a:pPr algn="ctr"/>
            <a:r>
              <a:rPr lang="en-IE" sz="4000" b="1" i="1" dirty="0"/>
              <a:t>The Island, Rahan - A Meadow of the Plain of Heaven</a:t>
            </a:r>
            <a:endParaRPr lang="en-IE" sz="4000" b="1" dirty="0"/>
          </a:p>
        </p:txBody>
      </p:sp>
      <p:sp>
        <p:nvSpPr>
          <p:cNvPr id="2" name="TextBox 1">
            <a:extLst>
              <a:ext uri="{FF2B5EF4-FFF2-40B4-BE49-F238E27FC236}">
                <a16:creationId xmlns:a16="http://schemas.microsoft.com/office/drawing/2014/main" id="{9F9683DC-6BA0-220B-BA93-C3336AF3388D}"/>
              </a:ext>
            </a:extLst>
          </p:cNvPr>
          <p:cNvSpPr txBox="1"/>
          <p:nvPr/>
        </p:nvSpPr>
        <p:spPr>
          <a:xfrm>
            <a:off x="304800" y="1535083"/>
            <a:ext cx="11482647" cy="461665"/>
          </a:xfrm>
          <a:prstGeom prst="rect">
            <a:avLst/>
          </a:prstGeom>
          <a:noFill/>
        </p:spPr>
        <p:txBody>
          <a:bodyPr wrap="square" rtlCol="0">
            <a:spAutoFit/>
          </a:bodyPr>
          <a:lstStyle/>
          <a:p>
            <a:pPr algn="ctr"/>
            <a:r>
              <a:rPr lang="en-IE" sz="2400" b="1" dirty="0"/>
              <a:t>Project Name</a:t>
            </a:r>
          </a:p>
        </p:txBody>
      </p:sp>
      <p:sp>
        <p:nvSpPr>
          <p:cNvPr id="4" name="TextBox 3">
            <a:extLst>
              <a:ext uri="{FF2B5EF4-FFF2-40B4-BE49-F238E27FC236}">
                <a16:creationId xmlns:a16="http://schemas.microsoft.com/office/drawing/2014/main" id="{2B94417A-3880-5F84-7732-85D6B1765859}"/>
              </a:ext>
            </a:extLst>
          </p:cNvPr>
          <p:cNvSpPr txBox="1"/>
          <p:nvPr/>
        </p:nvSpPr>
        <p:spPr>
          <a:xfrm>
            <a:off x="4300451" y="1080655"/>
            <a:ext cx="2953789" cy="369332"/>
          </a:xfrm>
          <a:prstGeom prst="rect">
            <a:avLst/>
          </a:prstGeom>
          <a:noFill/>
        </p:spPr>
        <p:txBody>
          <a:bodyPr wrap="square" rtlCol="0">
            <a:spAutoFit/>
          </a:bodyPr>
          <a:lstStyle/>
          <a:p>
            <a:pPr algn="l"/>
            <a:r>
              <a:rPr lang="en-IE" dirty="0"/>
              <a:t>                    Suggested</a:t>
            </a:r>
          </a:p>
        </p:txBody>
      </p:sp>
      <p:sp>
        <p:nvSpPr>
          <p:cNvPr id="5" name="TextBox 4">
            <a:extLst>
              <a:ext uri="{FF2B5EF4-FFF2-40B4-BE49-F238E27FC236}">
                <a16:creationId xmlns:a16="http://schemas.microsoft.com/office/drawing/2014/main" id="{2A917CD9-82F6-869B-D876-324C85DCE742}"/>
              </a:ext>
            </a:extLst>
          </p:cNvPr>
          <p:cNvSpPr txBox="1"/>
          <p:nvPr/>
        </p:nvSpPr>
        <p:spPr>
          <a:xfrm>
            <a:off x="385497" y="4259689"/>
            <a:ext cx="11732028" cy="1323439"/>
          </a:xfrm>
          <a:prstGeom prst="rect">
            <a:avLst/>
          </a:prstGeom>
          <a:noFill/>
        </p:spPr>
        <p:txBody>
          <a:bodyPr wrap="square" rtlCol="0">
            <a:spAutoFit/>
          </a:bodyPr>
          <a:lstStyle/>
          <a:p>
            <a:pPr algn="ctr"/>
            <a:r>
              <a:rPr lang="en-IE" sz="2400" b="1" dirty="0"/>
              <a:t>	</a:t>
            </a:r>
            <a:r>
              <a:rPr lang="en-IE" sz="4000" b="1" dirty="0"/>
              <a:t>“This is what I compare </a:t>
            </a:r>
            <a:r>
              <a:rPr lang="en-IE" sz="4000" b="1" dirty="0" err="1"/>
              <a:t>Rahen</a:t>
            </a:r>
            <a:r>
              <a:rPr lang="en-IE" sz="4000" b="1" dirty="0"/>
              <a:t> to,</a:t>
            </a:r>
          </a:p>
          <a:p>
            <a:pPr algn="ctr"/>
            <a:r>
              <a:rPr lang="en-IE" sz="4000" b="1" dirty="0"/>
              <a:t>	  To a meadow of the plain of heaven”</a:t>
            </a:r>
          </a:p>
        </p:txBody>
      </p:sp>
      <p:sp>
        <p:nvSpPr>
          <p:cNvPr id="7" name="TextBox 6">
            <a:extLst>
              <a:ext uri="{FF2B5EF4-FFF2-40B4-BE49-F238E27FC236}">
                <a16:creationId xmlns:a16="http://schemas.microsoft.com/office/drawing/2014/main" id="{F9A8B28C-A846-663F-621A-ED21A9669693}"/>
              </a:ext>
            </a:extLst>
          </p:cNvPr>
          <p:cNvSpPr txBox="1"/>
          <p:nvPr/>
        </p:nvSpPr>
        <p:spPr>
          <a:xfrm>
            <a:off x="238298" y="3264131"/>
            <a:ext cx="11549149" cy="369332"/>
          </a:xfrm>
          <a:prstGeom prst="rect">
            <a:avLst/>
          </a:prstGeom>
          <a:noFill/>
        </p:spPr>
        <p:txBody>
          <a:bodyPr wrap="square" rtlCol="0">
            <a:spAutoFit/>
          </a:bodyPr>
          <a:lstStyle/>
          <a:p>
            <a:pPr algn="ctr"/>
            <a:r>
              <a:rPr lang="en-IE" sz="1800" b="1" dirty="0"/>
              <a:t>Based on  what </a:t>
            </a:r>
            <a:r>
              <a:rPr lang="en-IE" sz="1800" b="1" dirty="0" err="1"/>
              <a:t>Mochuda</a:t>
            </a:r>
            <a:r>
              <a:rPr lang="en-IE" sz="1800" b="1" dirty="0"/>
              <a:t> (Carthage) sang when being expelled from </a:t>
            </a:r>
            <a:r>
              <a:rPr lang="en-IE" sz="1800" b="1" dirty="0" err="1"/>
              <a:t>Rahen</a:t>
            </a:r>
            <a:r>
              <a:rPr lang="en-IE" sz="1800" b="1" dirty="0"/>
              <a:t> –</a:t>
            </a:r>
          </a:p>
        </p:txBody>
      </p:sp>
      <p:sp>
        <p:nvSpPr>
          <p:cNvPr id="8" name="TextBox 7">
            <a:extLst>
              <a:ext uri="{FF2B5EF4-FFF2-40B4-BE49-F238E27FC236}">
                <a16:creationId xmlns:a16="http://schemas.microsoft.com/office/drawing/2014/main" id="{E01A4949-407B-A23C-B7FC-911A2C914EE1}"/>
              </a:ext>
            </a:extLst>
          </p:cNvPr>
          <p:cNvSpPr txBox="1"/>
          <p:nvPr/>
        </p:nvSpPr>
        <p:spPr>
          <a:xfrm>
            <a:off x="8323811" y="5475317"/>
            <a:ext cx="4089862" cy="646331"/>
          </a:xfrm>
          <a:prstGeom prst="rect">
            <a:avLst/>
          </a:prstGeom>
          <a:noFill/>
        </p:spPr>
        <p:txBody>
          <a:bodyPr wrap="square" rtlCol="0">
            <a:spAutoFit/>
          </a:bodyPr>
          <a:lstStyle/>
          <a:p>
            <a:pPr algn="l"/>
            <a:r>
              <a:rPr lang="en-IE" dirty="0" err="1"/>
              <a:t>Bethada</a:t>
            </a:r>
            <a:r>
              <a:rPr lang="en-IE" dirty="0"/>
              <a:t> </a:t>
            </a:r>
            <a:r>
              <a:rPr lang="en-IE" dirty="0" err="1"/>
              <a:t>Naem</a:t>
            </a:r>
            <a:r>
              <a:rPr lang="en-IE" dirty="0"/>
              <a:t> </a:t>
            </a:r>
            <a:r>
              <a:rPr lang="en-IE" dirty="0" err="1"/>
              <a:t>nErenn</a:t>
            </a:r>
            <a:r>
              <a:rPr lang="en-IE" dirty="0"/>
              <a:t> - Plummer</a:t>
            </a:r>
          </a:p>
          <a:p>
            <a:pPr algn="l"/>
            <a:r>
              <a:rPr lang="en-IE" dirty="0"/>
              <a:t>(Lives of Irish Saints)</a:t>
            </a:r>
          </a:p>
        </p:txBody>
      </p:sp>
    </p:spTree>
    <p:extLst>
      <p:ext uri="{BB962C8B-B14F-4D97-AF65-F5344CB8AC3E}">
        <p14:creationId xmlns:p14="http://schemas.microsoft.com/office/powerpoint/2010/main" val="1136757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260FAC-C1DF-8C1D-2071-252A9C3A250B}"/>
              </a:ext>
            </a:extLst>
          </p:cNvPr>
          <p:cNvPicPr>
            <a:picLocks noChangeAspect="1"/>
          </p:cNvPicPr>
          <p:nvPr/>
        </p:nvPicPr>
        <p:blipFill>
          <a:blip r:embed="rId3"/>
          <a:stretch>
            <a:fillRect/>
          </a:stretch>
        </p:blipFill>
        <p:spPr>
          <a:xfrm>
            <a:off x="3090636" y="0"/>
            <a:ext cx="6010727" cy="6858000"/>
          </a:xfrm>
          <a:prstGeom prst="rect">
            <a:avLst/>
          </a:prstGeom>
        </p:spPr>
      </p:pic>
    </p:spTree>
    <p:extLst>
      <p:ext uri="{BB962C8B-B14F-4D97-AF65-F5344CB8AC3E}">
        <p14:creationId xmlns:p14="http://schemas.microsoft.com/office/powerpoint/2010/main" val="315730829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8DA189-B8F0-689B-A6B0-EDFCA49C0B26}"/>
              </a:ext>
            </a:extLst>
          </p:cNvPr>
          <p:cNvPicPr>
            <a:picLocks noChangeAspect="1"/>
          </p:cNvPicPr>
          <p:nvPr/>
        </p:nvPicPr>
        <p:blipFill>
          <a:blip r:embed="rId3"/>
          <a:stretch>
            <a:fillRect/>
          </a:stretch>
        </p:blipFill>
        <p:spPr>
          <a:xfrm>
            <a:off x="56098" y="1928664"/>
            <a:ext cx="12192000" cy="3000671"/>
          </a:xfrm>
          <a:prstGeom prst="rect">
            <a:avLst/>
          </a:prstGeom>
        </p:spPr>
      </p:pic>
    </p:spTree>
    <p:extLst>
      <p:ext uri="{BB962C8B-B14F-4D97-AF65-F5344CB8AC3E}">
        <p14:creationId xmlns:p14="http://schemas.microsoft.com/office/powerpoint/2010/main" val="926244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832BD7-F1CB-5040-B0E3-475C48A88145}"/>
              </a:ext>
            </a:extLst>
          </p:cNvPr>
          <p:cNvPicPr>
            <a:picLocks noChangeAspect="1"/>
          </p:cNvPicPr>
          <p:nvPr/>
        </p:nvPicPr>
        <p:blipFill>
          <a:blip r:embed="rId3"/>
          <a:stretch>
            <a:fillRect/>
          </a:stretch>
        </p:blipFill>
        <p:spPr>
          <a:xfrm>
            <a:off x="10652" y="-391704"/>
            <a:ext cx="8924439" cy="7002314"/>
          </a:xfrm>
          <a:prstGeom prst="rect">
            <a:avLst/>
          </a:prstGeom>
        </p:spPr>
      </p:pic>
      <p:sp>
        <p:nvSpPr>
          <p:cNvPr id="4" name="TextBox 3">
            <a:extLst>
              <a:ext uri="{FF2B5EF4-FFF2-40B4-BE49-F238E27FC236}">
                <a16:creationId xmlns:a16="http://schemas.microsoft.com/office/drawing/2014/main" id="{0DE33E3E-833D-9B1A-4FEE-6FBF4AF6C5F3}"/>
              </a:ext>
            </a:extLst>
          </p:cNvPr>
          <p:cNvSpPr txBox="1"/>
          <p:nvPr/>
        </p:nvSpPr>
        <p:spPr>
          <a:xfrm>
            <a:off x="5962996" y="3241964"/>
            <a:ext cx="3735186" cy="369332"/>
          </a:xfrm>
          <a:prstGeom prst="rect">
            <a:avLst/>
          </a:prstGeom>
          <a:noFill/>
        </p:spPr>
        <p:txBody>
          <a:bodyPr wrap="square" rtlCol="0">
            <a:spAutoFit/>
          </a:bodyPr>
          <a:lstStyle/>
          <a:p>
            <a:endParaRPr lang="en-IE" dirty="0"/>
          </a:p>
        </p:txBody>
      </p:sp>
      <p:sp>
        <p:nvSpPr>
          <p:cNvPr id="2" name="TextBox 1">
            <a:extLst>
              <a:ext uri="{FF2B5EF4-FFF2-40B4-BE49-F238E27FC236}">
                <a16:creationId xmlns:a16="http://schemas.microsoft.com/office/drawing/2014/main" id="{5D620021-29DA-A44F-60F3-AF71593D45F4}"/>
              </a:ext>
            </a:extLst>
          </p:cNvPr>
          <p:cNvSpPr txBox="1"/>
          <p:nvPr/>
        </p:nvSpPr>
        <p:spPr>
          <a:xfrm>
            <a:off x="10090456" y="2072136"/>
            <a:ext cx="2051103" cy="646331"/>
          </a:xfrm>
          <a:prstGeom prst="rect">
            <a:avLst/>
          </a:prstGeom>
          <a:noFill/>
        </p:spPr>
        <p:txBody>
          <a:bodyPr wrap="square" rtlCol="0">
            <a:spAutoFit/>
          </a:bodyPr>
          <a:lstStyle/>
          <a:p>
            <a:r>
              <a:rPr lang="en-GB" dirty="0" err="1"/>
              <a:t>Ballycumber</a:t>
            </a:r>
            <a:r>
              <a:rPr lang="en-GB" dirty="0"/>
              <a:t>  : North West  corner </a:t>
            </a:r>
          </a:p>
        </p:txBody>
      </p:sp>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D16F5421-0EA4-467E-F120-C9D67CFC54B2}"/>
                  </a:ext>
                </a:extLst>
              </p14:cNvPr>
              <p14:cNvContentPartPr/>
              <p14:nvPr/>
            </p14:nvContentPartPr>
            <p14:xfrm>
              <a:off x="6314432" y="5153783"/>
              <a:ext cx="581040" cy="414360"/>
            </p14:xfrm>
          </p:contentPart>
        </mc:Choice>
        <mc:Fallback xmlns="">
          <p:pic>
            <p:nvPicPr>
              <p:cNvPr id="9" name="Ink 8">
                <a:extLst>
                  <a:ext uri="{FF2B5EF4-FFF2-40B4-BE49-F238E27FC236}">
                    <a16:creationId xmlns:a16="http://schemas.microsoft.com/office/drawing/2014/main" id="{D16F5421-0EA4-467E-F120-C9D67CFC54B2}"/>
                  </a:ext>
                </a:extLst>
              </p:cNvPr>
              <p:cNvPicPr/>
              <p:nvPr/>
            </p:nvPicPr>
            <p:blipFill>
              <a:blip r:embed="rId5"/>
              <a:stretch>
                <a:fillRect/>
              </a:stretch>
            </p:blipFill>
            <p:spPr>
              <a:xfrm>
                <a:off x="6296443" y="5117783"/>
                <a:ext cx="616658" cy="48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780A4581-6543-6426-FC38-16ADEEABDB8A}"/>
                  </a:ext>
                </a:extLst>
              </p14:cNvPr>
              <p14:cNvContentPartPr/>
              <p14:nvPr/>
            </p14:nvContentPartPr>
            <p14:xfrm>
              <a:off x="3053451" y="2001247"/>
              <a:ext cx="457920" cy="393840"/>
            </p14:xfrm>
          </p:contentPart>
        </mc:Choice>
        <mc:Fallback xmlns="">
          <p:pic>
            <p:nvPicPr>
              <p:cNvPr id="10" name="Ink 9">
                <a:extLst>
                  <a:ext uri="{FF2B5EF4-FFF2-40B4-BE49-F238E27FC236}">
                    <a16:creationId xmlns:a16="http://schemas.microsoft.com/office/drawing/2014/main" id="{780A4581-6543-6426-FC38-16ADEEABDB8A}"/>
                  </a:ext>
                </a:extLst>
              </p:cNvPr>
              <p:cNvPicPr/>
              <p:nvPr/>
            </p:nvPicPr>
            <p:blipFill>
              <a:blip r:embed="rId7"/>
              <a:stretch>
                <a:fillRect/>
              </a:stretch>
            </p:blipFill>
            <p:spPr>
              <a:xfrm>
                <a:off x="3035451" y="1983263"/>
                <a:ext cx="493560" cy="429447"/>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1" name="Ink 10">
                <a:extLst>
                  <a:ext uri="{FF2B5EF4-FFF2-40B4-BE49-F238E27FC236}">
                    <a16:creationId xmlns:a16="http://schemas.microsoft.com/office/drawing/2014/main" id="{6C59CAEF-1B71-2CDD-1A98-A873D8438C2E}"/>
                  </a:ext>
                </a:extLst>
              </p14:cNvPr>
              <p14:cNvContentPartPr/>
              <p14:nvPr/>
            </p14:nvContentPartPr>
            <p14:xfrm>
              <a:off x="924731" y="249065"/>
              <a:ext cx="72720" cy="108360"/>
            </p14:xfrm>
          </p:contentPart>
        </mc:Choice>
        <mc:Fallback xmlns="">
          <p:pic>
            <p:nvPicPr>
              <p:cNvPr id="11" name="Ink 10">
                <a:extLst>
                  <a:ext uri="{FF2B5EF4-FFF2-40B4-BE49-F238E27FC236}">
                    <a16:creationId xmlns:a16="http://schemas.microsoft.com/office/drawing/2014/main" id="{6C59CAEF-1B71-2CDD-1A98-A873D8438C2E}"/>
                  </a:ext>
                </a:extLst>
              </p:cNvPr>
              <p:cNvPicPr/>
              <p:nvPr/>
            </p:nvPicPr>
            <p:blipFill>
              <a:blip r:embed="rId11"/>
              <a:stretch>
                <a:fillRect/>
              </a:stretch>
            </p:blipFill>
            <p:spPr>
              <a:xfrm>
                <a:off x="916091" y="195065"/>
                <a:ext cx="9036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12" name="Ink 11">
                <a:extLst>
                  <a:ext uri="{FF2B5EF4-FFF2-40B4-BE49-F238E27FC236}">
                    <a16:creationId xmlns:a16="http://schemas.microsoft.com/office/drawing/2014/main" id="{7A006D11-EB6C-2998-6052-603C7FA00FEB}"/>
                  </a:ext>
                </a:extLst>
              </p14:cNvPr>
              <p14:cNvContentPartPr/>
              <p14:nvPr/>
            </p14:nvContentPartPr>
            <p14:xfrm>
              <a:off x="826091" y="259865"/>
              <a:ext cx="271080" cy="249480"/>
            </p14:xfrm>
          </p:contentPart>
        </mc:Choice>
        <mc:Fallback xmlns="">
          <p:pic>
            <p:nvPicPr>
              <p:cNvPr id="12" name="Ink 11">
                <a:extLst>
                  <a:ext uri="{FF2B5EF4-FFF2-40B4-BE49-F238E27FC236}">
                    <a16:creationId xmlns:a16="http://schemas.microsoft.com/office/drawing/2014/main" id="{7A006D11-EB6C-2998-6052-603C7FA00FEB}"/>
                  </a:ext>
                </a:extLst>
              </p:cNvPr>
              <p:cNvPicPr/>
              <p:nvPr/>
            </p:nvPicPr>
            <p:blipFill>
              <a:blip r:embed="rId13"/>
              <a:stretch>
                <a:fillRect/>
              </a:stretch>
            </p:blipFill>
            <p:spPr>
              <a:xfrm>
                <a:off x="817451" y="206225"/>
                <a:ext cx="288720" cy="357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13" name="Ink 12">
                <a:extLst>
                  <a:ext uri="{FF2B5EF4-FFF2-40B4-BE49-F238E27FC236}">
                    <a16:creationId xmlns:a16="http://schemas.microsoft.com/office/drawing/2014/main" id="{033BF37B-1410-68B3-3299-FF3CEA0F8809}"/>
                  </a:ext>
                </a:extLst>
              </p14:cNvPr>
              <p14:cNvContentPartPr/>
              <p14:nvPr/>
            </p14:nvContentPartPr>
            <p14:xfrm>
              <a:off x="909971" y="254465"/>
              <a:ext cx="42840" cy="179280"/>
            </p14:xfrm>
          </p:contentPart>
        </mc:Choice>
        <mc:Fallback xmlns="">
          <p:pic>
            <p:nvPicPr>
              <p:cNvPr id="13" name="Ink 12">
                <a:extLst>
                  <a:ext uri="{FF2B5EF4-FFF2-40B4-BE49-F238E27FC236}">
                    <a16:creationId xmlns:a16="http://schemas.microsoft.com/office/drawing/2014/main" id="{033BF37B-1410-68B3-3299-FF3CEA0F8809}"/>
                  </a:ext>
                </a:extLst>
              </p:cNvPr>
              <p:cNvPicPr/>
              <p:nvPr/>
            </p:nvPicPr>
            <p:blipFill>
              <a:blip r:embed="rId15"/>
              <a:stretch>
                <a:fillRect/>
              </a:stretch>
            </p:blipFill>
            <p:spPr>
              <a:xfrm>
                <a:off x="901331" y="200825"/>
                <a:ext cx="60480" cy="286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85EE2782-0066-4E91-95F0-4554CB801E7A}"/>
                  </a:ext>
                </a:extLst>
              </p14:cNvPr>
              <p14:cNvContentPartPr/>
              <p14:nvPr/>
            </p14:nvContentPartPr>
            <p14:xfrm>
              <a:off x="1252239" y="384605"/>
              <a:ext cx="562680" cy="363240"/>
            </p14:xfrm>
          </p:contentPart>
        </mc:Choice>
        <mc:Fallback xmlns="">
          <p:pic>
            <p:nvPicPr>
              <p:cNvPr id="14" name="Ink 13">
                <a:extLst>
                  <a:ext uri="{FF2B5EF4-FFF2-40B4-BE49-F238E27FC236}">
                    <a16:creationId xmlns:a16="http://schemas.microsoft.com/office/drawing/2014/main" id="{85EE2782-0066-4E91-95F0-4554CB801E7A}"/>
                  </a:ext>
                </a:extLst>
              </p:cNvPr>
              <p:cNvPicPr/>
              <p:nvPr/>
            </p:nvPicPr>
            <p:blipFill>
              <a:blip r:embed="rId17"/>
              <a:stretch>
                <a:fillRect/>
              </a:stretch>
            </p:blipFill>
            <p:spPr>
              <a:xfrm>
                <a:off x="1234239" y="366605"/>
                <a:ext cx="598320"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a:extLst>
                  <a:ext uri="{FF2B5EF4-FFF2-40B4-BE49-F238E27FC236}">
                    <a16:creationId xmlns:a16="http://schemas.microsoft.com/office/drawing/2014/main" id="{DCD3ED06-3CEE-966E-0A23-A491BC7A14C3}"/>
                  </a:ext>
                </a:extLst>
              </p14:cNvPr>
              <p14:cNvContentPartPr/>
              <p14:nvPr/>
            </p14:nvContentPartPr>
            <p14:xfrm>
              <a:off x="7324942" y="6098642"/>
              <a:ext cx="622800" cy="606240"/>
            </p14:xfrm>
          </p:contentPart>
        </mc:Choice>
        <mc:Fallback xmlns="">
          <p:pic>
            <p:nvPicPr>
              <p:cNvPr id="15" name="Ink 14">
                <a:extLst>
                  <a:ext uri="{FF2B5EF4-FFF2-40B4-BE49-F238E27FC236}">
                    <a16:creationId xmlns:a16="http://schemas.microsoft.com/office/drawing/2014/main" id="{DCD3ED06-3CEE-966E-0A23-A491BC7A14C3}"/>
                  </a:ext>
                </a:extLst>
              </p:cNvPr>
              <p:cNvPicPr/>
              <p:nvPr/>
            </p:nvPicPr>
            <p:blipFill>
              <a:blip r:embed="rId19"/>
              <a:stretch>
                <a:fillRect/>
              </a:stretch>
            </p:blipFill>
            <p:spPr>
              <a:xfrm>
                <a:off x="7306942" y="6080642"/>
                <a:ext cx="658440" cy="641880"/>
              </a:xfrm>
              <a:prstGeom prst="rect">
                <a:avLst/>
              </a:prstGeom>
            </p:spPr>
          </p:pic>
        </mc:Fallback>
      </mc:AlternateContent>
      <p:sp>
        <p:nvSpPr>
          <p:cNvPr id="19" name="TextBox 18">
            <a:extLst>
              <a:ext uri="{FF2B5EF4-FFF2-40B4-BE49-F238E27FC236}">
                <a16:creationId xmlns:a16="http://schemas.microsoft.com/office/drawing/2014/main" id="{3C394A9C-2BD7-EBCA-21CA-45A6535E7B11}"/>
              </a:ext>
            </a:extLst>
          </p:cNvPr>
          <p:cNvSpPr txBox="1"/>
          <p:nvPr/>
        </p:nvSpPr>
        <p:spPr>
          <a:xfrm>
            <a:off x="8649430" y="6188402"/>
            <a:ext cx="2097503" cy="646331"/>
          </a:xfrm>
          <a:prstGeom prst="rect">
            <a:avLst/>
          </a:prstGeom>
          <a:noFill/>
        </p:spPr>
        <p:txBody>
          <a:bodyPr wrap="square" rtlCol="0">
            <a:spAutoFit/>
          </a:bodyPr>
          <a:lstStyle/>
          <a:p>
            <a:r>
              <a:rPr lang="en-GB" u="sng" dirty="0">
                <a:highlight>
                  <a:srgbClr val="C0C0C0"/>
                </a:highlight>
              </a:rPr>
              <a:t>Off-Map</a:t>
            </a:r>
          </a:p>
          <a:p>
            <a:r>
              <a:rPr lang="en-GB" u="sng" dirty="0">
                <a:highlight>
                  <a:srgbClr val="C0C0C0"/>
                </a:highlight>
              </a:rPr>
              <a:t>Colman and Lynally</a:t>
            </a:r>
            <a:endParaRPr lang="en-IE" u="sng" dirty="0">
              <a:highlight>
                <a:srgbClr val="C0C0C0"/>
              </a:highlight>
            </a:endParaRPr>
          </a:p>
        </p:txBody>
      </p:sp>
      <p:grpSp>
        <p:nvGrpSpPr>
          <p:cNvPr id="27" name="Group 26">
            <a:extLst>
              <a:ext uri="{FF2B5EF4-FFF2-40B4-BE49-F238E27FC236}">
                <a16:creationId xmlns:a16="http://schemas.microsoft.com/office/drawing/2014/main" id="{B71B1BEB-675D-EE28-3164-35C33E9209E4}"/>
              </a:ext>
            </a:extLst>
          </p:cNvPr>
          <p:cNvGrpSpPr/>
          <p:nvPr/>
        </p:nvGrpSpPr>
        <p:grpSpPr>
          <a:xfrm>
            <a:off x="1035971" y="5015105"/>
            <a:ext cx="117000" cy="77760"/>
            <a:chOff x="1035971" y="5015105"/>
            <a:chExt cx="117000" cy="77760"/>
          </a:xfrm>
        </p:grpSpPr>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25" name="Ink 24">
                  <a:extLst>
                    <a:ext uri="{FF2B5EF4-FFF2-40B4-BE49-F238E27FC236}">
                      <a16:creationId xmlns:a16="http://schemas.microsoft.com/office/drawing/2014/main" id="{3C508EE2-05C8-B407-C738-458A7959B9C4}"/>
                    </a:ext>
                  </a:extLst>
                </p14:cNvPr>
                <p14:cNvContentPartPr/>
                <p14:nvPr/>
              </p14:nvContentPartPr>
              <p14:xfrm>
                <a:off x="1152611" y="5092505"/>
                <a:ext cx="360" cy="360"/>
              </p14:xfrm>
            </p:contentPart>
          </mc:Choice>
          <mc:Fallback xmlns="">
            <p:pic>
              <p:nvPicPr>
                <p:cNvPr id="25" name="Ink 24">
                  <a:extLst>
                    <a:ext uri="{FF2B5EF4-FFF2-40B4-BE49-F238E27FC236}">
                      <a16:creationId xmlns:a16="http://schemas.microsoft.com/office/drawing/2014/main" id="{3C508EE2-05C8-B407-C738-458A7959B9C4}"/>
                    </a:ext>
                  </a:extLst>
                </p:cNvPr>
                <p:cNvPicPr/>
                <p:nvPr/>
              </p:nvPicPr>
              <p:blipFill>
                <a:blip r:embed="rId21"/>
                <a:stretch>
                  <a:fillRect/>
                </a:stretch>
              </p:blipFill>
              <p:spPr>
                <a:xfrm>
                  <a:off x="1143611" y="5038505"/>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26" name="Ink 25">
                  <a:extLst>
                    <a:ext uri="{FF2B5EF4-FFF2-40B4-BE49-F238E27FC236}">
                      <a16:creationId xmlns:a16="http://schemas.microsoft.com/office/drawing/2014/main" id="{6D66E7F2-245A-170B-F9DB-F7755938A686}"/>
                    </a:ext>
                  </a:extLst>
                </p14:cNvPr>
                <p14:cNvContentPartPr/>
                <p14:nvPr/>
              </p14:nvContentPartPr>
              <p14:xfrm>
                <a:off x="1035971" y="5015105"/>
                <a:ext cx="360" cy="360"/>
              </p14:xfrm>
            </p:contentPart>
          </mc:Choice>
          <mc:Fallback xmlns="">
            <p:pic>
              <p:nvPicPr>
                <p:cNvPr id="26" name="Ink 25">
                  <a:extLst>
                    <a:ext uri="{FF2B5EF4-FFF2-40B4-BE49-F238E27FC236}">
                      <a16:creationId xmlns:a16="http://schemas.microsoft.com/office/drawing/2014/main" id="{6D66E7F2-245A-170B-F9DB-F7755938A686}"/>
                    </a:ext>
                  </a:extLst>
                </p:cNvPr>
                <p:cNvPicPr/>
                <p:nvPr/>
              </p:nvPicPr>
              <p:blipFill>
                <a:blip r:embed="rId23"/>
                <a:stretch>
                  <a:fillRect/>
                </a:stretch>
              </p:blipFill>
              <p:spPr>
                <a:xfrm>
                  <a:off x="1027331" y="4961105"/>
                  <a:ext cx="18000" cy="108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31" name="Ink 30">
                <a:extLst>
                  <a:ext uri="{FF2B5EF4-FFF2-40B4-BE49-F238E27FC236}">
                    <a16:creationId xmlns:a16="http://schemas.microsoft.com/office/drawing/2014/main" id="{AD29D2E9-3008-CDF7-83F1-243F4839E939}"/>
                  </a:ext>
                </a:extLst>
              </p14:cNvPr>
              <p14:cNvContentPartPr/>
              <p14:nvPr/>
            </p14:nvContentPartPr>
            <p14:xfrm>
              <a:off x="398411" y="5790905"/>
              <a:ext cx="360" cy="360"/>
            </p14:xfrm>
          </p:contentPart>
        </mc:Choice>
        <mc:Fallback xmlns="">
          <p:pic>
            <p:nvPicPr>
              <p:cNvPr id="31" name="Ink 30">
                <a:extLst>
                  <a:ext uri="{FF2B5EF4-FFF2-40B4-BE49-F238E27FC236}">
                    <a16:creationId xmlns:a16="http://schemas.microsoft.com/office/drawing/2014/main" id="{AD29D2E9-3008-CDF7-83F1-243F4839E939}"/>
                  </a:ext>
                </a:extLst>
              </p:cNvPr>
              <p:cNvPicPr/>
              <p:nvPr/>
            </p:nvPicPr>
            <p:blipFill>
              <a:blip r:embed="rId25"/>
              <a:stretch>
                <a:fillRect/>
              </a:stretch>
            </p:blipFill>
            <p:spPr>
              <a:xfrm>
                <a:off x="362771" y="5574905"/>
                <a:ext cx="72000" cy="432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6">
            <p14:nvContentPartPr>
              <p14:cNvPr id="33" name="Ink 32">
                <a:extLst>
                  <a:ext uri="{FF2B5EF4-FFF2-40B4-BE49-F238E27FC236}">
                    <a16:creationId xmlns:a16="http://schemas.microsoft.com/office/drawing/2014/main" id="{41431323-76E9-877D-0DFA-F1D90B6916F2}"/>
                  </a:ext>
                </a:extLst>
              </p14:cNvPr>
              <p14:cNvContentPartPr/>
              <p14:nvPr/>
            </p14:nvContentPartPr>
            <p14:xfrm>
              <a:off x="3346811" y="5186825"/>
              <a:ext cx="360" cy="360"/>
            </p14:xfrm>
          </p:contentPart>
        </mc:Choice>
        <mc:Fallback xmlns="">
          <p:pic>
            <p:nvPicPr>
              <p:cNvPr id="33" name="Ink 32">
                <a:extLst>
                  <a:ext uri="{FF2B5EF4-FFF2-40B4-BE49-F238E27FC236}">
                    <a16:creationId xmlns:a16="http://schemas.microsoft.com/office/drawing/2014/main" id="{41431323-76E9-877D-0DFA-F1D90B6916F2}"/>
                  </a:ext>
                </a:extLst>
              </p:cNvPr>
              <p:cNvPicPr/>
              <p:nvPr/>
            </p:nvPicPr>
            <p:blipFill>
              <a:blip r:embed="rId27"/>
              <a:stretch>
                <a:fillRect/>
              </a:stretch>
            </p:blipFill>
            <p:spPr>
              <a:xfrm>
                <a:off x="3283811" y="480882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40" name="Ink 39">
                <a:extLst>
                  <a:ext uri="{FF2B5EF4-FFF2-40B4-BE49-F238E27FC236}">
                    <a16:creationId xmlns:a16="http://schemas.microsoft.com/office/drawing/2014/main" id="{53E00192-B695-FB76-7D9B-06E58B4D7922}"/>
                  </a:ext>
                </a:extLst>
              </p14:cNvPr>
              <p14:cNvContentPartPr/>
              <p14:nvPr/>
            </p14:nvContentPartPr>
            <p14:xfrm>
              <a:off x="426491" y="5658065"/>
              <a:ext cx="360" cy="360"/>
            </p14:xfrm>
          </p:contentPart>
        </mc:Choice>
        <mc:Fallback xmlns="">
          <p:pic>
            <p:nvPicPr>
              <p:cNvPr id="40" name="Ink 39">
                <a:extLst>
                  <a:ext uri="{FF2B5EF4-FFF2-40B4-BE49-F238E27FC236}">
                    <a16:creationId xmlns:a16="http://schemas.microsoft.com/office/drawing/2014/main" id="{53E00192-B695-FB76-7D9B-06E58B4D7922}"/>
                  </a:ext>
                </a:extLst>
              </p:cNvPr>
              <p:cNvPicPr/>
              <p:nvPr/>
            </p:nvPicPr>
            <p:blipFill>
              <a:blip r:embed="rId29"/>
              <a:stretch>
                <a:fillRect/>
              </a:stretch>
            </p:blipFill>
            <p:spPr>
              <a:xfrm>
                <a:off x="363851" y="5280065"/>
                <a:ext cx="126000" cy="756000"/>
              </a:xfrm>
              <a:prstGeom prst="rect">
                <a:avLst/>
              </a:prstGeom>
            </p:spPr>
          </p:pic>
        </mc:Fallback>
      </mc:AlternateContent>
      <p:grpSp>
        <p:nvGrpSpPr>
          <p:cNvPr id="42" name="Group 41">
            <a:extLst>
              <a:ext uri="{FF2B5EF4-FFF2-40B4-BE49-F238E27FC236}">
                <a16:creationId xmlns:a16="http://schemas.microsoft.com/office/drawing/2014/main" id="{CAEB9B1B-AD40-469F-A900-B8DF5EF6FB9C}"/>
              </a:ext>
            </a:extLst>
          </p:cNvPr>
          <p:cNvGrpSpPr/>
          <p:nvPr/>
        </p:nvGrpSpPr>
        <p:grpSpPr>
          <a:xfrm>
            <a:off x="215891" y="5275385"/>
            <a:ext cx="138960" cy="349560"/>
            <a:chOff x="215891" y="5275385"/>
            <a:chExt cx="138960" cy="349560"/>
          </a:xfrm>
        </p:grpSpPr>
        <mc:AlternateContent xmlns:mc="http://schemas.openxmlformats.org/markup-compatibility/2006" xmlns:p14="http://schemas.microsoft.com/office/powerpoint/2010/main" xmlns:aink="http://schemas.microsoft.com/office/drawing/2016/ink">
          <mc:Choice Requires="p14 aink">
            <p:contentPart p14:bwMode="auto" r:id="rId30">
              <p14:nvContentPartPr>
                <p14:cNvPr id="23" name="Ink 22">
                  <a:extLst>
                    <a:ext uri="{FF2B5EF4-FFF2-40B4-BE49-F238E27FC236}">
                      <a16:creationId xmlns:a16="http://schemas.microsoft.com/office/drawing/2014/main" id="{556A3397-5CF7-3112-5F09-03AC4706BE04}"/>
                    </a:ext>
                  </a:extLst>
                </p14:cNvPr>
                <p14:cNvContentPartPr/>
                <p14:nvPr/>
              </p14:nvContentPartPr>
              <p14:xfrm>
                <a:off x="354491" y="5624585"/>
                <a:ext cx="360" cy="360"/>
              </p14:xfrm>
            </p:contentPart>
          </mc:Choice>
          <mc:Fallback xmlns="">
            <p:pic>
              <p:nvPicPr>
                <p:cNvPr id="23" name="Ink 22">
                  <a:extLst>
                    <a:ext uri="{FF2B5EF4-FFF2-40B4-BE49-F238E27FC236}">
                      <a16:creationId xmlns:a16="http://schemas.microsoft.com/office/drawing/2014/main" id="{556A3397-5CF7-3112-5F09-03AC4706BE04}"/>
                    </a:ext>
                  </a:extLst>
                </p:cNvPr>
                <p:cNvPicPr/>
                <p:nvPr/>
              </p:nvPicPr>
              <p:blipFill>
                <a:blip r:embed="rId31"/>
                <a:stretch>
                  <a:fillRect/>
                </a:stretch>
              </p:blipFill>
              <p:spPr>
                <a:xfrm>
                  <a:off x="345491" y="5570585"/>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2">
              <p14:nvContentPartPr>
                <p14:cNvPr id="24" name="Ink 23">
                  <a:extLst>
                    <a:ext uri="{FF2B5EF4-FFF2-40B4-BE49-F238E27FC236}">
                      <a16:creationId xmlns:a16="http://schemas.microsoft.com/office/drawing/2014/main" id="{1A79E1B5-ADF0-A5B3-E60D-73333EA36672}"/>
                    </a:ext>
                  </a:extLst>
                </p14:cNvPr>
                <p14:cNvContentPartPr/>
                <p14:nvPr/>
              </p14:nvContentPartPr>
              <p14:xfrm>
                <a:off x="215891" y="5275385"/>
                <a:ext cx="360" cy="360"/>
              </p14:xfrm>
            </p:contentPart>
          </mc:Choice>
          <mc:Fallback xmlns="">
            <p:pic>
              <p:nvPicPr>
                <p:cNvPr id="24" name="Ink 23">
                  <a:extLst>
                    <a:ext uri="{FF2B5EF4-FFF2-40B4-BE49-F238E27FC236}">
                      <a16:creationId xmlns:a16="http://schemas.microsoft.com/office/drawing/2014/main" id="{1A79E1B5-ADF0-A5B3-E60D-73333EA36672}"/>
                    </a:ext>
                  </a:extLst>
                </p:cNvPr>
                <p:cNvPicPr/>
                <p:nvPr/>
              </p:nvPicPr>
              <p:blipFill>
                <a:blip r:embed="rId33"/>
                <a:stretch>
                  <a:fillRect/>
                </a:stretch>
              </p:blipFill>
              <p:spPr>
                <a:xfrm>
                  <a:off x="206891" y="5221745"/>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4">
              <p14:nvContentPartPr>
                <p14:cNvPr id="41" name="Ink 40">
                  <a:extLst>
                    <a:ext uri="{FF2B5EF4-FFF2-40B4-BE49-F238E27FC236}">
                      <a16:creationId xmlns:a16="http://schemas.microsoft.com/office/drawing/2014/main" id="{7DFAD607-0E09-B3A5-2151-642D648FF81D}"/>
                    </a:ext>
                  </a:extLst>
                </p14:cNvPr>
                <p14:cNvContentPartPr/>
                <p14:nvPr/>
              </p14:nvContentPartPr>
              <p14:xfrm>
                <a:off x="304091" y="5519465"/>
                <a:ext cx="360" cy="360"/>
              </p14:xfrm>
            </p:contentPart>
          </mc:Choice>
          <mc:Fallback xmlns="">
            <p:pic>
              <p:nvPicPr>
                <p:cNvPr id="41" name="Ink 40">
                  <a:extLst>
                    <a:ext uri="{FF2B5EF4-FFF2-40B4-BE49-F238E27FC236}">
                      <a16:creationId xmlns:a16="http://schemas.microsoft.com/office/drawing/2014/main" id="{7DFAD607-0E09-B3A5-2151-642D648FF81D}"/>
                    </a:ext>
                  </a:extLst>
                </p:cNvPr>
                <p:cNvPicPr/>
                <p:nvPr/>
              </p:nvPicPr>
              <p:blipFill>
                <a:blip r:embed="rId35"/>
                <a:stretch>
                  <a:fillRect/>
                </a:stretch>
              </p:blipFill>
              <p:spPr>
                <a:xfrm>
                  <a:off x="241451" y="5141465"/>
                  <a:ext cx="126000" cy="756000"/>
                </a:xfrm>
                <a:prstGeom prst="rect">
                  <a:avLst/>
                </a:prstGeom>
              </p:spPr>
            </p:pic>
          </mc:Fallback>
        </mc:AlternateContent>
      </p:grpSp>
      <p:sp>
        <p:nvSpPr>
          <p:cNvPr id="43" name="TextBox 42">
            <a:extLst>
              <a:ext uri="{FF2B5EF4-FFF2-40B4-BE49-F238E27FC236}">
                <a16:creationId xmlns:a16="http://schemas.microsoft.com/office/drawing/2014/main" id="{44092CA6-882A-AA31-08A5-57920D26FA16}"/>
              </a:ext>
            </a:extLst>
          </p:cNvPr>
          <p:cNvSpPr txBox="1"/>
          <p:nvPr/>
        </p:nvSpPr>
        <p:spPr>
          <a:xfrm>
            <a:off x="9477999" y="4443789"/>
            <a:ext cx="3969738" cy="369332"/>
          </a:xfrm>
          <a:prstGeom prst="rect">
            <a:avLst/>
          </a:prstGeom>
          <a:noFill/>
        </p:spPr>
        <p:txBody>
          <a:bodyPr wrap="square" rtlCol="0">
            <a:spAutoFit/>
          </a:bodyPr>
          <a:lstStyle/>
          <a:p>
            <a:r>
              <a:rPr lang="en-GB" dirty="0" err="1"/>
              <a:t>Killina</a:t>
            </a:r>
            <a:r>
              <a:rPr lang="en-GB" dirty="0"/>
              <a:t> : South East Corner</a:t>
            </a:r>
            <a:endParaRPr lang="en-IE" dirty="0"/>
          </a:p>
        </p:txBody>
      </p:sp>
      <p:sp>
        <p:nvSpPr>
          <p:cNvPr id="46" name="TextBox 45">
            <a:extLst>
              <a:ext uri="{FF2B5EF4-FFF2-40B4-BE49-F238E27FC236}">
                <a16:creationId xmlns:a16="http://schemas.microsoft.com/office/drawing/2014/main" id="{C06848FE-9CC0-6C7F-9E4B-22E571D5BABF}"/>
              </a:ext>
            </a:extLst>
          </p:cNvPr>
          <p:cNvSpPr txBox="1"/>
          <p:nvPr/>
        </p:nvSpPr>
        <p:spPr>
          <a:xfrm>
            <a:off x="11054405" y="3738815"/>
            <a:ext cx="1196725" cy="923330"/>
          </a:xfrm>
          <a:prstGeom prst="rect">
            <a:avLst/>
          </a:prstGeom>
          <a:noFill/>
        </p:spPr>
        <p:txBody>
          <a:bodyPr wrap="square" rtlCol="0">
            <a:spAutoFit/>
          </a:bodyPr>
          <a:lstStyle/>
          <a:p>
            <a:r>
              <a:rPr lang="en-GB" dirty="0"/>
              <a:t>Rahan</a:t>
            </a:r>
          </a:p>
          <a:p>
            <a:endParaRPr lang="en-GB" dirty="0"/>
          </a:p>
          <a:p>
            <a:endParaRPr lang="en-IE" dirty="0"/>
          </a:p>
        </p:txBody>
      </p:sp>
      <mc:AlternateContent xmlns:mc="http://schemas.openxmlformats.org/markup-compatibility/2006" xmlns:p14="http://schemas.microsoft.com/office/powerpoint/2010/main" xmlns:aink="http://schemas.microsoft.com/office/drawing/2016/ink">
        <mc:Choice Requires="p14 aink">
          <p:contentPart p14:bwMode="auto" r:id="rId36">
            <p14:nvContentPartPr>
              <p14:cNvPr id="48" name="Ink 47">
                <a:extLst>
                  <a:ext uri="{FF2B5EF4-FFF2-40B4-BE49-F238E27FC236}">
                    <a16:creationId xmlns:a16="http://schemas.microsoft.com/office/drawing/2014/main" id="{19E79114-1422-6429-A8C5-0172C4AC9DE6}"/>
                  </a:ext>
                </a:extLst>
              </p14:cNvPr>
              <p14:cNvContentPartPr/>
              <p14:nvPr/>
            </p14:nvContentPartPr>
            <p14:xfrm>
              <a:off x="3640571" y="5469425"/>
              <a:ext cx="360" cy="360"/>
            </p14:xfrm>
          </p:contentPart>
        </mc:Choice>
        <mc:Fallback xmlns="">
          <p:pic>
            <p:nvPicPr>
              <p:cNvPr id="48" name="Ink 47">
                <a:extLst>
                  <a:ext uri="{FF2B5EF4-FFF2-40B4-BE49-F238E27FC236}">
                    <a16:creationId xmlns:a16="http://schemas.microsoft.com/office/drawing/2014/main" id="{19E79114-1422-6429-A8C5-0172C4AC9DE6}"/>
                  </a:ext>
                </a:extLst>
              </p:cNvPr>
              <p:cNvPicPr/>
              <p:nvPr/>
            </p:nvPicPr>
            <p:blipFill>
              <a:blip r:embed="rId37"/>
              <a:stretch>
                <a:fillRect/>
              </a:stretch>
            </p:blipFill>
            <p:spPr>
              <a:xfrm>
                <a:off x="3577571" y="509178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8">
            <p14:nvContentPartPr>
              <p14:cNvPr id="54" name="Ink 53">
                <a:extLst>
                  <a:ext uri="{FF2B5EF4-FFF2-40B4-BE49-F238E27FC236}">
                    <a16:creationId xmlns:a16="http://schemas.microsoft.com/office/drawing/2014/main" id="{CF516981-255D-91B3-BFEB-F8BB3BE2F3C1}"/>
                  </a:ext>
                </a:extLst>
              </p14:cNvPr>
              <p14:cNvContentPartPr/>
              <p14:nvPr/>
            </p14:nvContentPartPr>
            <p14:xfrm>
              <a:off x="642131" y="5031665"/>
              <a:ext cx="360" cy="360"/>
            </p14:xfrm>
          </p:contentPart>
        </mc:Choice>
        <mc:Fallback xmlns="">
          <p:pic>
            <p:nvPicPr>
              <p:cNvPr id="54" name="Ink 53">
                <a:extLst>
                  <a:ext uri="{FF2B5EF4-FFF2-40B4-BE49-F238E27FC236}">
                    <a16:creationId xmlns:a16="http://schemas.microsoft.com/office/drawing/2014/main" id="{CF516981-255D-91B3-BFEB-F8BB3BE2F3C1}"/>
                  </a:ext>
                </a:extLst>
              </p:cNvPr>
              <p:cNvPicPr/>
              <p:nvPr/>
            </p:nvPicPr>
            <p:blipFill>
              <a:blip r:embed="rId39"/>
              <a:stretch>
                <a:fillRect/>
              </a:stretch>
            </p:blipFill>
            <p:spPr>
              <a:xfrm>
                <a:off x="579491" y="465402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0">
            <p14:nvContentPartPr>
              <p14:cNvPr id="55" name="Ink 54">
                <a:extLst>
                  <a:ext uri="{FF2B5EF4-FFF2-40B4-BE49-F238E27FC236}">
                    <a16:creationId xmlns:a16="http://schemas.microsoft.com/office/drawing/2014/main" id="{7DEE59F2-E7EC-0537-7E05-2C9EAAB96098}"/>
                  </a:ext>
                </a:extLst>
              </p14:cNvPr>
              <p14:cNvContentPartPr/>
              <p14:nvPr/>
            </p14:nvContentPartPr>
            <p14:xfrm>
              <a:off x="587051" y="5414345"/>
              <a:ext cx="360" cy="360"/>
            </p14:xfrm>
          </p:contentPart>
        </mc:Choice>
        <mc:Fallback xmlns="">
          <p:pic>
            <p:nvPicPr>
              <p:cNvPr id="55" name="Ink 54">
                <a:extLst>
                  <a:ext uri="{FF2B5EF4-FFF2-40B4-BE49-F238E27FC236}">
                    <a16:creationId xmlns:a16="http://schemas.microsoft.com/office/drawing/2014/main" id="{7DEE59F2-E7EC-0537-7E05-2C9EAAB96098}"/>
                  </a:ext>
                </a:extLst>
              </p:cNvPr>
              <p:cNvPicPr/>
              <p:nvPr/>
            </p:nvPicPr>
            <p:blipFill>
              <a:blip r:embed="rId41"/>
              <a:stretch>
                <a:fillRect/>
              </a:stretch>
            </p:blipFill>
            <p:spPr>
              <a:xfrm>
                <a:off x="524051" y="503634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2">
            <p14:nvContentPartPr>
              <p14:cNvPr id="60" name="Ink 59">
                <a:extLst>
                  <a:ext uri="{FF2B5EF4-FFF2-40B4-BE49-F238E27FC236}">
                    <a16:creationId xmlns:a16="http://schemas.microsoft.com/office/drawing/2014/main" id="{36A47BA6-8FF7-0BE2-3058-077AA1B029CD}"/>
                  </a:ext>
                </a:extLst>
              </p14:cNvPr>
              <p14:cNvContentPartPr/>
              <p14:nvPr/>
            </p14:nvContentPartPr>
            <p14:xfrm>
              <a:off x="3956651" y="5109065"/>
              <a:ext cx="360" cy="360"/>
            </p14:xfrm>
          </p:contentPart>
        </mc:Choice>
        <mc:Fallback xmlns="">
          <p:pic>
            <p:nvPicPr>
              <p:cNvPr id="60" name="Ink 59">
                <a:extLst>
                  <a:ext uri="{FF2B5EF4-FFF2-40B4-BE49-F238E27FC236}">
                    <a16:creationId xmlns:a16="http://schemas.microsoft.com/office/drawing/2014/main" id="{36A47BA6-8FF7-0BE2-3058-077AA1B029CD}"/>
                  </a:ext>
                </a:extLst>
              </p:cNvPr>
              <p:cNvPicPr/>
              <p:nvPr/>
            </p:nvPicPr>
            <p:blipFill>
              <a:blip r:embed="rId43"/>
              <a:stretch>
                <a:fillRect/>
              </a:stretch>
            </p:blipFill>
            <p:spPr>
              <a:xfrm>
                <a:off x="3894011" y="473142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4">
            <p14:nvContentPartPr>
              <p14:cNvPr id="61" name="Ink 60">
                <a:extLst>
                  <a:ext uri="{FF2B5EF4-FFF2-40B4-BE49-F238E27FC236}">
                    <a16:creationId xmlns:a16="http://schemas.microsoft.com/office/drawing/2014/main" id="{9898DC62-17E4-5C26-9ED3-700356F5AA19}"/>
                  </a:ext>
                </a:extLst>
              </p14:cNvPr>
              <p14:cNvContentPartPr/>
              <p14:nvPr/>
            </p14:nvContentPartPr>
            <p14:xfrm>
              <a:off x="1789811" y="5075945"/>
              <a:ext cx="360" cy="360"/>
            </p14:xfrm>
          </p:contentPart>
        </mc:Choice>
        <mc:Fallback xmlns="">
          <p:pic>
            <p:nvPicPr>
              <p:cNvPr id="61" name="Ink 60">
                <a:extLst>
                  <a:ext uri="{FF2B5EF4-FFF2-40B4-BE49-F238E27FC236}">
                    <a16:creationId xmlns:a16="http://schemas.microsoft.com/office/drawing/2014/main" id="{9898DC62-17E4-5C26-9ED3-700356F5AA19}"/>
                  </a:ext>
                </a:extLst>
              </p:cNvPr>
              <p:cNvPicPr/>
              <p:nvPr/>
            </p:nvPicPr>
            <p:blipFill>
              <a:blip r:embed="rId45"/>
              <a:stretch>
                <a:fillRect/>
              </a:stretch>
            </p:blipFill>
            <p:spPr>
              <a:xfrm>
                <a:off x="1726811" y="469830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6">
            <p14:nvContentPartPr>
              <p14:cNvPr id="62" name="Ink 61">
                <a:extLst>
                  <a:ext uri="{FF2B5EF4-FFF2-40B4-BE49-F238E27FC236}">
                    <a16:creationId xmlns:a16="http://schemas.microsoft.com/office/drawing/2014/main" id="{59F2AFB3-7F32-D247-CBF1-3050414F745C}"/>
                  </a:ext>
                </a:extLst>
              </p14:cNvPr>
              <p14:cNvContentPartPr/>
              <p14:nvPr/>
            </p14:nvContentPartPr>
            <p14:xfrm>
              <a:off x="337571" y="4975865"/>
              <a:ext cx="360" cy="360"/>
            </p14:xfrm>
          </p:contentPart>
        </mc:Choice>
        <mc:Fallback xmlns="">
          <p:pic>
            <p:nvPicPr>
              <p:cNvPr id="62" name="Ink 61">
                <a:extLst>
                  <a:ext uri="{FF2B5EF4-FFF2-40B4-BE49-F238E27FC236}">
                    <a16:creationId xmlns:a16="http://schemas.microsoft.com/office/drawing/2014/main" id="{59F2AFB3-7F32-D247-CBF1-3050414F745C}"/>
                  </a:ext>
                </a:extLst>
              </p:cNvPr>
              <p:cNvPicPr/>
              <p:nvPr/>
            </p:nvPicPr>
            <p:blipFill>
              <a:blip r:embed="rId47"/>
              <a:stretch>
                <a:fillRect/>
              </a:stretch>
            </p:blipFill>
            <p:spPr>
              <a:xfrm>
                <a:off x="274931" y="459822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48">
            <p14:nvContentPartPr>
              <p14:cNvPr id="64" name="Ink 63">
                <a:extLst>
                  <a:ext uri="{FF2B5EF4-FFF2-40B4-BE49-F238E27FC236}">
                    <a16:creationId xmlns:a16="http://schemas.microsoft.com/office/drawing/2014/main" id="{7DAB10D2-4EE4-F0D8-8FB5-D2D43A8396AA}"/>
                  </a:ext>
                </a:extLst>
              </p14:cNvPr>
              <p14:cNvContentPartPr/>
              <p14:nvPr/>
            </p14:nvContentPartPr>
            <p14:xfrm>
              <a:off x="2205251" y="2725865"/>
              <a:ext cx="360" cy="360"/>
            </p14:xfrm>
          </p:contentPart>
        </mc:Choice>
        <mc:Fallback xmlns="">
          <p:pic>
            <p:nvPicPr>
              <p:cNvPr id="64" name="Ink 63">
                <a:extLst>
                  <a:ext uri="{FF2B5EF4-FFF2-40B4-BE49-F238E27FC236}">
                    <a16:creationId xmlns:a16="http://schemas.microsoft.com/office/drawing/2014/main" id="{7DAB10D2-4EE4-F0D8-8FB5-D2D43A8396AA}"/>
                  </a:ext>
                </a:extLst>
              </p:cNvPr>
              <p:cNvPicPr/>
              <p:nvPr/>
            </p:nvPicPr>
            <p:blipFill>
              <a:blip r:embed="rId49"/>
              <a:stretch>
                <a:fillRect/>
              </a:stretch>
            </p:blipFill>
            <p:spPr>
              <a:xfrm>
                <a:off x="2142251" y="2348225"/>
                <a:ext cx="126000" cy="756000"/>
              </a:xfrm>
              <a:prstGeom prst="rect">
                <a:avLst/>
              </a:prstGeom>
            </p:spPr>
          </p:pic>
        </mc:Fallback>
      </mc:AlternateContent>
      <p:grpSp>
        <p:nvGrpSpPr>
          <p:cNvPr id="69" name="Group 68">
            <a:extLst>
              <a:ext uri="{FF2B5EF4-FFF2-40B4-BE49-F238E27FC236}">
                <a16:creationId xmlns:a16="http://schemas.microsoft.com/office/drawing/2014/main" id="{92FDD084-9D8C-97E6-DEDE-3B07C58AF05A}"/>
              </a:ext>
            </a:extLst>
          </p:cNvPr>
          <p:cNvGrpSpPr/>
          <p:nvPr/>
        </p:nvGrpSpPr>
        <p:grpSpPr>
          <a:xfrm>
            <a:off x="466811" y="6004737"/>
            <a:ext cx="3173760" cy="456884"/>
            <a:chOff x="337571" y="5788745"/>
            <a:chExt cx="344160" cy="91080"/>
          </a:xfrm>
        </p:grpSpPr>
        <mc:AlternateContent xmlns:mc="http://schemas.openxmlformats.org/markup-compatibility/2006" xmlns:p14="http://schemas.microsoft.com/office/powerpoint/2010/main" xmlns:aink="http://schemas.microsoft.com/office/drawing/2016/ink">
          <mc:Choice Requires="p14 aink">
            <p:contentPart p14:bwMode="auto" r:id="rId50">
              <p14:nvContentPartPr>
                <p14:cNvPr id="56" name="Ink 55">
                  <a:extLst>
                    <a:ext uri="{FF2B5EF4-FFF2-40B4-BE49-F238E27FC236}">
                      <a16:creationId xmlns:a16="http://schemas.microsoft.com/office/drawing/2014/main" id="{B3061DEF-8AD6-9670-EF94-D683365B9F85}"/>
                    </a:ext>
                  </a:extLst>
                </p14:cNvPr>
                <p14:cNvContentPartPr/>
                <p14:nvPr/>
              </p14:nvContentPartPr>
              <p14:xfrm>
                <a:off x="664451" y="5807465"/>
                <a:ext cx="360" cy="360"/>
              </p14:xfrm>
            </p:contentPart>
          </mc:Choice>
          <mc:Fallback xmlns="">
            <p:pic>
              <p:nvPicPr>
                <p:cNvPr id="56" name="Ink 55">
                  <a:extLst>
                    <a:ext uri="{FF2B5EF4-FFF2-40B4-BE49-F238E27FC236}">
                      <a16:creationId xmlns:a16="http://schemas.microsoft.com/office/drawing/2014/main" id="{B3061DEF-8AD6-9670-EF94-D683365B9F85}"/>
                    </a:ext>
                  </a:extLst>
                </p:cNvPr>
                <p:cNvPicPr/>
                <p:nvPr/>
              </p:nvPicPr>
              <p:blipFill>
                <a:blip r:embed="rId51"/>
                <a:stretch>
                  <a:fillRect/>
                </a:stretch>
              </p:blipFill>
              <p:spPr>
                <a:xfrm>
                  <a:off x="601811" y="542982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2">
              <p14:nvContentPartPr>
                <p14:cNvPr id="57" name="Ink 56">
                  <a:extLst>
                    <a:ext uri="{FF2B5EF4-FFF2-40B4-BE49-F238E27FC236}">
                      <a16:creationId xmlns:a16="http://schemas.microsoft.com/office/drawing/2014/main" id="{38BEF377-CB1F-C2AC-27D1-47880059F679}"/>
                    </a:ext>
                  </a:extLst>
                </p14:cNvPr>
                <p14:cNvContentPartPr/>
                <p14:nvPr/>
              </p14:nvContentPartPr>
              <p14:xfrm>
                <a:off x="681371" y="5788745"/>
                <a:ext cx="360" cy="2520"/>
              </p14:xfrm>
            </p:contentPart>
          </mc:Choice>
          <mc:Fallback xmlns="">
            <p:pic>
              <p:nvPicPr>
                <p:cNvPr id="57" name="Ink 56">
                  <a:extLst>
                    <a:ext uri="{FF2B5EF4-FFF2-40B4-BE49-F238E27FC236}">
                      <a16:creationId xmlns:a16="http://schemas.microsoft.com/office/drawing/2014/main" id="{38BEF377-CB1F-C2AC-27D1-47880059F679}"/>
                    </a:ext>
                  </a:extLst>
                </p:cNvPr>
                <p:cNvPicPr/>
                <p:nvPr/>
              </p:nvPicPr>
              <p:blipFill>
                <a:blip r:embed="rId53"/>
                <a:stretch>
                  <a:fillRect/>
                </a:stretch>
              </p:blipFill>
              <p:spPr>
                <a:xfrm>
                  <a:off x="618731" y="5703390"/>
                  <a:ext cx="126000" cy="173148"/>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4">
              <p14:nvContentPartPr>
                <p14:cNvPr id="65" name="Ink 64">
                  <a:extLst>
                    <a:ext uri="{FF2B5EF4-FFF2-40B4-BE49-F238E27FC236}">
                      <a16:creationId xmlns:a16="http://schemas.microsoft.com/office/drawing/2014/main" id="{F9FA455A-2ABE-CB26-E740-28AC3DFD7FF7}"/>
                    </a:ext>
                  </a:extLst>
                </p14:cNvPr>
                <p14:cNvContentPartPr/>
                <p14:nvPr/>
              </p14:nvContentPartPr>
              <p14:xfrm>
                <a:off x="337571" y="5879465"/>
                <a:ext cx="360" cy="360"/>
              </p14:xfrm>
            </p:contentPart>
          </mc:Choice>
          <mc:Fallback xmlns="">
            <p:pic>
              <p:nvPicPr>
                <p:cNvPr id="65" name="Ink 64">
                  <a:extLst>
                    <a:ext uri="{FF2B5EF4-FFF2-40B4-BE49-F238E27FC236}">
                      <a16:creationId xmlns:a16="http://schemas.microsoft.com/office/drawing/2014/main" id="{F9FA455A-2ABE-CB26-E740-28AC3DFD7FF7}"/>
                    </a:ext>
                  </a:extLst>
                </p:cNvPr>
                <p:cNvPicPr/>
                <p:nvPr/>
              </p:nvPicPr>
              <p:blipFill>
                <a:blip r:embed="rId55"/>
                <a:stretch>
                  <a:fillRect/>
                </a:stretch>
              </p:blipFill>
              <p:spPr>
                <a:xfrm>
                  <a:off x="274931" y="550182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6">
              <p14:nvContentPartPr>
                <p14:cNvPr id="66" name="Ink 65">
                  <a:extLst>
                    <a:ext uri="{FF2B5EF4-FFF2-40B4-BE49-F238E27FC236}">
                      <a16:creationId xmlns:a16="http://schemas.microsoft.com/office/drawing/2014/main" id="{74B0329E-2959-5901-0317-D22FF37226B7}"/>
                    </a:ext>
                  </a:extLst>
                </p14:cNvPr>
                <p14:cNvContentPartPr/>
                <p14:nvPr/>
              </p14:nvContentPartPr>
              <p14:xfrm>
                <a:off x="370691" y="5835185"/>
                <a:ext cx="360" cy="360"/>
              </p14:xfrm>
            </p:contentPart>
          </mc:Choice>
          <mc:Fallback xmlns="">
            <p:pic>
              <p:nvPicPr>
                <p:cNvPr id="66" name="Ink 65">
                  <a:extLst>
                    <a:ext uri="{FF2B5EF4-FFF2-40B4-BE49-F238E27FC236}">
                      <a16:creationId xmlns:a16="http://schemas.microsoft.com/office/drawing/2014/main" id="{74B0329E-2959-5901-0317-D22FF37226B7}"/>
                    </a:ext>
                  </a:extLst>
                </p:cNvPr>
                <p:cNvPicPr/>
                <p:nvPr/>
              </p:nvPicPr>
              <p:blipFill>
                <a:blip r:embed="rId57"/>
                <a:stretch>
                  <a:fillRect/>
                </a:stretch>
              </p:blipFill>
              <p:spPr>
                <a:xfrm>
                  <a:off x="307691" y="545718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8">
              <p14:nvContentPartPr>
                <p14:cNvPr id="68" name="Ink 67">
                  <a:extLst>
                    <a:ext uri="{FF2B5EF4-FFF2-40B4-BE49-F238E27FC236}">
                      <a16:creationId xmlns:a16="http://schemas.microsoft.com/office/drawing/2014/main" id="{E3A9C545-D921-A408-87EE-59B877718ADE}"/>
                    </a:ext>
                  </a:extLst>
                </p14:cNvPr>
                <p14:cNvContentPartPr/>
                <p14:nvPr/>
              </p14:nvContentPartPr>
              <p14:xfrm>
                <a:off x="359891" y="5835185"/>
                <a:ext cx="360" cy="360"/>
              </p14:xfrm>
            </p:contentPart>
          </mc:Choice>
          <mc:Fallback xmlns="">
            <p:pic>
              <p:nvPicPr>
                <p:cNvPr id="68" name="Ink 67">
                  <a:extLst>
                    <a:ext uri="{FF2B5EF4-FFF2-40B4-BE49-F238E27FC236}">
                      <a16:creationId xmlns:a16="http://schemas.microsoft.com/office/drawing/2014/main" id="{E3A9C545-D921-A408-87EE-59B877718ADE}"/>
                    </a:ext>
                  </a:extLst>
                </p:cNvPr>
                <p:cNvPicPr/>
                <p:nvPr/>
              </p:nvPicPr>
              <p:blipFill>
                <a:blip r:embed="rId59"/>
                <a:stretch>
                  <a:fillRect/>
                </a:stretch>
              </p:blipFill>
              <p:spPr>
                <a:xfrm>
                  <a:off x="296891" y="5457185"/>
                  <a:ext cx="126000" cy="756000"/>
                </a:xfrm>
                <a:prstGeom prst="rect">
                  <a:avLst/>
                </a:prstGeom>
              </p:spPr>
            </p:pic>
          </mc:Fallback>
        </mc:AlternateContent>
      </p:grpSp>
      <mc:AlternateContent xmlns:mc="http://schemas.openxmlformats.org/markup-compatibility/2006" xmlns:p14="http://schemas.microsoft.com/office/powerpoint/2010/main" xmlns:aink="http://schemas.microsoft.com/office/drawing/2016/ink">
        <mc:Choice Requires="p14 aink">
          <p:contentPart p14:bwMode="auto" r:id="rId60">
            <p14:nvContentPartPr>
              <p14:cNvPr id="70" name="Ink 69">
                <a:extLst>
                  <a:ext uri="{FF2B5EF4-FFF2-40B4-BE49-F238E27FC236}">
                    <a16:creationId xmlns:a16="http://schemas.microsoft.com/office/drawing/2014/main" id="{D910B4EF-CC13-1ECD-6C06-C1D2F48BF5D3}"/>
                  </a:ext>
                </a:extLst>
              </p14:cNvPr>
              <p14:cNvContentPartPr/>
              <p14:nvPr/>
            </p14:nvContentPartPr>
            <p14:xfrm>
              <a:off x="2903651" y="5109065"/>
              <a:ext cx="360" cy="360"/>
            </p14:xfrm>
          </p:contentPart>
        </mc:Choice>
        <mc:Fallback xmlns="">
          <p:pic>
            <p:nvPicPr>
              <p:cNvPr id="70" name="Ink 69">
                <a:extLst>
                  <a:ext uri="{FF2B5EF4-FFF2-40B4-BE49-F238E27FC236}">
                    <a16:creationId xmlns:a16="http://schemas.microsoft.com/office/drawing/2014/main" id="{D910B4EF-CC13-1ECD-6C06-C1D2F48BF5D3}"/>
                  </a:ext>
                </a:extLst>
              </p:cNvPr>
              <p:cNvPicPr/>
              <p:nvPr/>
            </p:nvPicPr>
            <p:blipFill>
              <a:blip r:embed="rId61"/>
              <a:stretch>
                <a:fillRect/>
              </a:stretch>
            </p:blipFill>
            <p:spPr>
              <a:xfrm>
                <a:off x="2840651" y="473142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2">
            <p14:nvContentPartPr>
              <p14:cNvPr id="71" name="Ink 70">
                <a:extLst>
                  <a:ext uri="{FF2B5EF4-FFF2-40B4-BE49-F238E27FC236}">
                    <a16:creationId xmlns:a16="http://schemas.microsoft.com/office/drawing/2014/main" id="{7DE84E72-453E-3E40-8268-52EFF2F2CF6D}"/>
                  </a:ext>
                </a:extLst>
              </p14:cNvPr>
              <p14:cNvContentPartPr/>
              <p14:nvPr/>
            </p14:nvContentPartPr>
            <p14:xfrm>
              <a:off x="3363371" y="5064785"/>
              <a:ext cx="2520" cy="360"/>
            </p14:xfrm>
          </p:contentPart>
        </mc:Choice>
        <mc:Fallback xmlns="">
          <p:pic>
            <p:nvPicPr>
              <p:cNvPr id="71" name="Ink 70">
                <a:extLst>
                  <a:ext uri="{FF2B5EF4-FFF2-40B4-BE49-F238E27FC236}">
                    <a16:creationId xmlns:a16="http://schemas.microsoft.com/office/drawing/2014/main" id="{7DE84E72-453E-3E40-8268-52EFF2F2CF6D}"/>
                  </a:ext>
                </a:extLst>
              </p:cNvPr>
              <p:cNvPicPr/>
              <p:nvPr/>
            </p:nvPicPr>
            <p:blipFill>
              <a:blip r:embed="rId63"/>
              <a:stretch>
                <a:fillRect/>
              </a:stretch>
            </p:blipFill>
            <p:spPr>
              <a:xfrm>
                <a:off x="3300731" y="4687145"/>
                <a:ext cx="12816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4">
            <p14:nvContentPartPr>
              <p14:cNvPr id="74" name="Ink 73">
                <a:extLst>
                  <a:ext uri="{FF2B5EF4-FFF2-40B4-BE49-F238E27FC236}">
                    <a16:creationId xmlns:a16="http://schemas.microsoft.com/office/drawing/2014/main" id="{F986538D-8746-D00B-E42E-C8483378C8D1}"/>
                  </a:ext>
                </a:extLst>
              </p14:cNvPr>
              <p14:cNvContentPartPr/>
              <p14:nvPr/>
            </p14:nvContentPartPr>
            <p14:xfrm>
              <a:off x="6466931" y="1119185"/>
              <a:ext cx="360" cy="360"/>
            </p14:xfrm>
          </p:contentPart>
        </mc:Choice>
        <mc:Fallback xmlns="">
          <p:pic>
            <p:nvPicPr>
              <p:cNvPr id="74" name="Ink 73">
                <a:extLst>
                  <a:ext uri="{FF2B5EF4-FFF2-40B4-BE49-F238E27FC236}">
                    <a16:creationId xmlns:a16="http://schemas.microsoft.com/office/drawing/2014/main" id="{F986538D-8746-D00B-E42E-C8483378C8D1}"/>
                  </a:ext>
                </a:extLst>
              </p:cNvPr>
              <p:cNvPicPr/>
              <p:nvPr/>
            </p:nvPicPr>
            <p:blipFill>
              <a:blip r:embed="rId65"/>
              <a:stretch>
                <a:fillRect/>
              </a:stretch>
            </p:blipFill>
            <p:spPr>
              <a:xfrm>
                <a:off x="6403931" y="741185"/>
                <a:ext cx="126000" cy="756000"/>
              </a:xfrm>
              <a:prstGeom prst="rect">
                <a:avLst/>
              </a:prstGeom>
            </p:spPr>
          </p:pic>
        </mc:Fallback>
      </mc:AlternateContent>
      <p:grpSp>
        <p:nvGrpSpPr>
          <p:cNvPr id="76" name="Group 75">
            <a:extLst>
              <a:ext uri="{FF2B5EF4-FFF2-40B4-BE49-F238E27FC236}">
                <a16:creationId xmlns:a16="http://schemas.microsoft.com/office/drawing/2014/main" id="{9C3F7BB0-903D-6068-B745-5249D033DAE2}"/>
              </a:ext>
            </a:extLst>
          </p:cNvPr>
          <p:cNvGrpSpPr/>
          <p:nvPr/>
        </p:nvGrpSpPr>
        <p:grpSpPr>
          <a:xfrm>
            <a:off x="332171" y="4782185"/>
            <a:ext cx="210600" cy="260640"/>
            <a:chOff x="332171" y="4782185"/>
            <a:chExt cx="210600" cy="260640"/>
          </a:xfrm>
        </p:grpSpPr>
        <mc:AlternateContent xmlns:mc="http://schemas.openxmlformats.org/markup-compatibility/2006" xmlns:p14="http://schemas.microsoft.com/office/powerpoint/2010/main" xmlns:aink="http://schemas.microsoft.com/office/drawing/2016/ink">
          <mc:Choice Requires="p14 aink">
            <p:contentPart p14:bwMode="auto" r:id="rId66">
              <p14:nvContentPartPr>
                <p14:cNvPr id="49" name="Ink 48">
                  <a:extLst>
                    <a:ext uri="{FF2B5EF4-FFF2-40B4-BE49-F238E27FC236}">
                      <a16:creationId xmlns:a16="http://schemas.microsoft.com/office/drawing/2014/main" id="{8D1CC1BA-3911-42F4-404C-E685B63E6420}"/>
                    </a:ext>
                  </a:extLst>
                </p14:cNvPr>
                <p14:cNvContentPartPr/>
                <p14:nvPr/>
              </p14:nvContentPartPr>
              <p14:xfrm>
                <a:off x="542411" y="5015105"/>
                <a:ext cx="360" cy="360"/>
              </p14:xfrm>
            </p:contentPart>
          </mc:Choice>
          <mc:Fallback xmlns="">
            <p:pic>
              <p:nvPicPr>
                <p:cNvPr id="49" name="Ink 48">
                  <a:extLst>
                    <a:ext uri="{FF2B5EF4-FFF2-40B4-BE49-F238E27FC236}">
                      <a16:creationId xmlns:a16="http://schemas.microsoft.com/office/drawing/2014/main" id="{8D1CC1BA-3911-42F4-404C-E685B63E6420}"/>
                    </a:ext>
                  </a:extLst>
                </p:cNvPr>
                <p:cNvPicPr/>
                <p:nvPr/>
              </p:nvPicPr>
              <p:blipFill>
                <a:blip r:embed="rId67"/>
                <a:stretch>
                  <a:fillRect/>
                </a:stretch>
              </p:blipFill>
              <p:spPr>
                <a:xfrm>
                  <a:off x="479771" y="463710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8">
              <p14:nvContentPartPr>
                <p14:cNvPr id="50" name="Ink 49">
                  <a:extLst>
                    <a:ext uri="{FF2B5EF4-FFF2-40B4-BE49-F238E27FC236}">
                      <a16:creationId xmlns:a16="http://schemas.microsoft.com/office/drawing/2014/main" id="{069FE3BC-2A67-5349-F0F6-F8DCDC3888B0}"/>
                    </a:ext>
                  </a:extLst>
                </p14:cNvPr>
                <p14:cNvContentPartPr/>
                <p14:nvPr/>
              </p14:nvContentPartPr>
              <p14:xfrm>
                <a:off x="465011" y="5015105"/>
                <a:ext cx="360" cy="360"/>
              </p14:xfrm>
            </p:contentPart>
          </mc:Choice>
          <mc:Fallback xmlns="">
            <p:pic>
              <p:nvPicPr>
                <p:cNvPr id="50" name="Ink 49">
                  <a:extLst>
                    <a:ext uri="{FF2B5EF4-FFF2-40B4-BE49-F238E27FC236}">
                      <a16:creationId xmlns:a16="http://schemas.microsoft.com/office/drawing/2014/main" id="{069FE3BC-2A67-5349-F0F6-F8DCDC3888B0}"/>
                    </a:ext>
                  </a:extLst>
                </p:cNvPr>
                <p:cNvPicPr/>
                <p:nvPr/>
              </p:nvPicPr>
              <p:blipFill>
                <a:blip r:embed="rId69"/>
                <a:stretch>
                  <a:fillRect/>
                </a:stretch>
              </p:blipFill>
              <p:spPr>
                <a:xfrm>
                  <a:off x="402371" y="463710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0">
              <p14:nvContentPartPr>
                <p14:cNvPr id="52" name="Ink 51">
                  <a:extLst>
                    <a:ext uri="{FF2B5EF4-FFF2-40B4-BE49-F238E27FC236}">
                      <a16:creationId xmlns:a16="http://schemas.microsoft.com/office/drawing/2014/main" id="{6565339E-6F04-5C6A-E996-3D949B42DBB6}"/>
                    </a:ext>
                  </a:extLst>
                </p14:cNvPr>
                <p14:cNvContentPartPr/>
                <p14:nvPr/>
              </p14:nvContentPartPr>
              <p14:xfrm>
                <a:off x="515051" y="5042465"/>
                <a:ext cx="360" cy="360"/>
              </p14:xfrm>
            </p:contentPart>
          </mc:Choice>
          <mc:Fallback xmlns="">
            <p:pic>
              <p:nvPicPr>
                <p:cNvPr id="52" name="Ink 51">
                  <a:extLst>
                    <a:ext uri="{FF2B5EF4-FFF2-40B4-BE49-F238E27FC236}">
                      <a16:creationId xmlns:a16="http://schemas.microsoft.com/office/drawing/2014/main" id="{6565339E-6F04-5C6A-E996-3D949B42DBB6}"/>
                    </a:ext>
                  </a:extLst>
                </p:cNvPr>
                <p:cNvPicPr/>
                <p:nvPr/>
              </p:nvPicPr>
              <p:blipFill>
                <a:blip r:embed="rId71"/>
                <a:stretch>
                  <a:fillRect/>
                </a:stretch>
              </p:blipFill>
              <p:spPr>
                <a:xfrm>
                  <a:off x="452051" y="4664825"/>
                  <a:ext cx="126000" cy="75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2">
              <p14:nvContentPartPr>
                <p14:cNvPr id="75" name="Ink 74">
                  <a:extLst>
                    <a:ext uri="{FF2B5EF4-FFF2-40B4-BE49-F238E27FC236}">
                      <a16:creationId xmlns:a16="http://schemas.microsoft.com/office/drawing/2014/main" id="{9A090681-C316-8910-768B-EB59D3D7EFD3}"/>
                    </a:ext>
                  </a:extLst>
                </p14:cNvPr>
                <p14:cNvContentPartPr/>
                <p14:nvPr/>
              </p14:nvContentPartPr>
              <p14:xfrm>
                <a:off x="332171" y="4782185"/>
                <a:ext cx="360" cy="360"/>
              </p14:xfrm>
            </p:contentPart>
          </mc:Choice>
          <mc:Fallback xmlns="">
            <p:pic>
              <p:nvPicPr>
                <p:cNvPr id="75" name="Ink 74">
                  <a:extLst>
                    <a:ext uri="{FF2B5EF4-FFF2-40B4-BE49-F238E27FC236}">
                      <a16:creationId xmlns:a16="http://schemas.microsoft.com/office/drawing/2014/main" id="{9A090681-C316-8910-768B-EB59D3D7EFD3}"/>
                    </a:ext>
                  </a:extLst>
                </p:cNvPr>
                <p:cNvPicPr/>
                <p:nvPr/>
              </p:nvPicPr>
              <p:blipFill>
                <a:blip r:embed="rId73"/>
                <a:stretch>
                  <a:fillRect/>
                </a:stretch>
              </p:blipFill>
              <p:spPr>
                <a:xfrm>
                  <a:off x="269531" y="4404185"/>
                  <a:ext cx="126000" cy="756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4">
            <p14:nvContentPartPr>
              <p14:cNvPr id="90" name="Ink 89">
                <a:extLst>
                  <a:ext uri="{FF2B5EF4-FFF2-40B4-BE49-F238E27FC236}">
                    <a16:creationId xmlns:a16="http://schemas.microsoft.com/office/drawing/2014/main" id="{C11BB43A-23C0-3018-0B53-CF61BE4CFB58}"/>
                  </a:ext>
                </a:extLst>
              </p14:cNvPr>
              <p14:cNvContentPartPr/>
              <p14:nvPr/>
            </p14:nvContentPartPr>
            <p14:xfrm>
              <a:off x="11360808" y="4254954"/>
              <a:ext cx="291960" cy="150840"/>
            </p14:xfrm>
          </p:contentPart>
        </mc:Choice>
        <mc:Fallback xmlns="">
          <p:pic>
            <p:nvPicPr>
              <p:cNvPr id="90" name="Ink 89">
                <a:extLst>
                  <a:ext uri="{FF2B5EF4-FFF2-40B4-BE49-F238E27FC236}">
                    <a16:creationId xmlns:a16="http://schemas.microsoft.com/office/drawing/2014/main" id="{C11BB43A-23C0-3018-0B53-CF61BE4CFB58}"/>
                  </a:ext>
                </a:extLst>
              </p:cNvPr>
              <p:cNvPicPr/>
              <p:nvPr/>
            </p:nvPicPr>
            <p:blipFill>
              <a:blip r:embed="rId75"/>
              <a:stretch>
                <a:fillRect/>
              </a:stretch>
            </p:blipFill>
            <p:spPr>
              <a:xfrm>
                <a:off x="11342808" y="4236954"/>
                <a:ext cx="327600" cy="186480"/>
              </a:xfrm>
              <a:prstGeom prst="rect">
                <a:avLst/>
              </a:prstGeom>
            </p:spPr>
          </p:pic>
        </mc:Fallback>
      </mc:AlternateContent>
      <p:sp>
        <p:nvSpPr>
          <p:cNvPr id="93" name="TextBox 92">
            <a:extLst>
              <a:ext uri="{FF2B5EF4-FFF2-40B4-BE49-F238E27FC236}">
                <a16:creationId xmlns:a16="http://schemas.microsoft.com/office/drawing/2014/main" id="{4B1E5A63-CFBF-4B32-CAC8-BB4E91EF2DC6}"/>
              </a:ext>
            </a:extLst>
          </p:cNvPr>
          <p:cNvSpPr txBox="1"/>
          <p:nvPr/>
        </p:nvSpPr>
        <p:spPr>
          <a:xfrm>
            <a:off x="10964459" y="3012452"/>
            <a:ext cx="1216889" cy="369332"/>
          </a:xfrm>
          <a:prstGeom prst="rect">
            <a:avLst/>
          </a:prstGeom>
          <a:noFill/>
        </p:spPr>
        <p:txBody>
          <a:bodyPr wrap="square" rtlCol="0">
            <a:spAutoFit/>
          </a:bodyPr>
          <a:lstStyle/>
          <a:p>
            <a:r>
              <a:rPr lang="en-GB" dirty="0"/>
              <a:t>Kilpatrick </a:t>
            </a:r>
            <a:endParaRPr lang="en-IE" dirty="0"/>
          </a:p>
        </p:txBody>
      </p:sp>
      <mc:AlternateContent xmlns:mc="http://schemas.openxmlformats.org/markup-compatibility/2006" xmlns:p14="http://schemas.microsoft.com/office/powerpoint/2010/main">
        <mc:Choice Requires="p14">
          <p:contentPart p14:bwMode="auto" r:id="rId76">
            <p14:nvContentPartPr>
              <p14:cNvPr id="98" name="Ink 97">
                <a:extLst>
                  <a:ext uri="{FF2B5EF4-FFF2-40B4-BE49-F238E27FC236}">
                    <a16:creationId xmlns:a16="http://schemas.microsoft.com/office/drawing/2014/main" id="{AFECB81B-71E0-FFD1-39DE-16679ED1BE33}"/>
                  </a:ext>
                </a:extLst>
              </p14:cNvPr>
              <p14:cNvContentPartPr/>
              <p14:nvPr/>
            </p14:nvContentPartPr>
            <p14:xfrm>
              <a:off x="11293184" y="3565889"/>
              <a:ext cx="279720" cy="139680"/>
            </p14:xfrm>
          </p:contentPart>
        </mc:Choice>
        <mc:Fallback xmlns="">
          <p:pic>
            <p:nvPicPr>
              <p:cNvPr id="98" name="Ink 97">
                <a:extLst>
                  <a:ext uri="{FF2B5EF4-FFF2-40B4-BE49-F238E27FC236}">
                    <a16:creationId xmlns:a16="http://schemas.microsoft.com/office/drawing/2014/main" id="{AFECB81B-71E0-FFD1-39DE-16679ED1BE33}"/>
                  </a:ext>
                </a:extLst>
              </p:cNvPr>
              <p:cNvPicPr/>
              <p:nvPr/>
            </p:nvPicPr>
            <p:blipFill>
              <a:blip r:embed="rId77"/>
              <a:stretch>
                <a:fillRect/>
              </a:stretch>
            </p:blipFill>
            <p:spPr>
              <a:xfrm>
                <a:off x="11275184" y="3547889"/>
                <a:ext cx="3153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99" name="Ink 98">
                <a:extLst>
                  <a:ext uri="{FF2B5EF4-FFF2-40B4-BE49-F238E27FC236}">
                    <a16:creationId xmlns:a16="http://schemas.microsoft.com/office/drawing/2014/main" id="{7C94BDB2-9449-3095-05EA-E3C60D15E7B7}"/>
                  </a:ext>
                </a:extLst>
              </p14:cNvPr>
              <p14:cNvContentPartPr/>
              <p14:nvPr/>
            </p14:nvContentPartPr>
            <p14:xfrm>
              <a:off x="11402623" y="2765497"/>
              <a:ext cx="340560" cy="177480"/>
            </p14:xfrm>
          </p:contentPart>
        </mc:Choice>
        <mc:Fallback xmlns="">
          <p:pic>
            <p:nvPicPr>
              <p:cNvPr id="99" name="Ink 98">
                <a:extLst>
                  <a:ext uri="{FF2B5EF4-FFF2-40B4-BE49-F238E27FC236}">
                    <a16:creationId xmlns:a16="http://schemas.microsoft.com/office/drawing/2014/main" id="{7C94BDB2-9449-3095-05EA-E3C60D15E7B7}"/>
                  </a:ext>
                </a:extLst>
              </p:cNvPr>
              <p:cNvPicPr/>
              <p:nvPr/>
            </p:nvPicPr>
            <p:blipFill>
              <a:blip r:embed="rId79"/>
              <a:stretch>
                <a:fillRect/>
              </a:stretch>
            </p:blipFill>
            <p:spPr>
              <a:xfrm>
                <a:off x="11384623" y="2747497"/>
                <a:ext cx="37620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00" name="Ink 99">
                <a:extLst>
                  <a:ext uri="{FF2B5EF4-FFF2-40B4-BE49-F238E27FC236}">
                    <a16:creationId xmlns:a16="http://schemas.microsoft.com/office/drawing/2014/main" id="{658214F6-A79A-4C2B-EB0B-6DF77F144032}"/>
                  </a:ext>
                </a:extLst>
              </p14:cNvPr>
              <p14:cNvContentPartPr/>
              <p14:nvPr/>
            </p14:nvContentPartPr>
            <p14:xfrm>
              <a:off x="11468379" y="1785257"/>
              <a:ext cx="345600" cy="199080"/>
            </p14:xfrm>
          </p:contentPart>
        </mc:Choice>
        <mc:Fallback xmlns="">
          <p:pic>
            <p:nvPicPr>
              <p:cNvPr id="100" name="Ink 99">
                <a:extLst>
                  <a:ext uri="{FF2B5EF4-FFF2-40B4-BE49-F238E27FC236}">
                    <a16:creationId xmlns:a16="http://schemas.microsoft.com/office/drawing/2014/main" id="{658214F6-A79A-4C2B-EB0B-6DF77F144032}"/>
                  </a:ext>
                </a:extLst>
              </p:cNvPr>
              <p:cNvPicPr/>
              <p:nvPr/>
            </p:nvPicPr>
            <p:blipFill>
              <a:blip r:embed="rId81"/>
              <a:stretch>
                <a:fillRect/>
              </a:stretch>
            </p:blipFill>
            <p:spPr>
              <a:xfrm>
                <a:off x="11450379" y="1767224"/>
                <a:ext cx="381240" cy="234785"/>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14" name="Ink 113">
                <a:extLst>
                  <a:ext uri="{FF2B5EF4-FFF2-40B4-BE49-F238E27FC236}">
                    <a16:creationId xmlns:a16="http://schemas.microsoft.com/office/drawing/2014/main" id="{43AD0536-051C-739C-B794-1DE756743E0B}"/>
                  </a:ext>
                </a:extLst>
              </p14:cNvPr>
              <p14:cNvContentPartPr/>
              <p14:nvPr/>
            </p14:nvContentPartPr>
            <p14:xfrm>
              <a:off x="6555491" y="1107644"/>
              <a:ext cx="360" cy="360"/>
            </p14:xfrm>
          </p:contentPart>
        </mc:Choice>
        <mc:Fallback xmlns="">
          <p:pic>
            <p:nvPicPr>
              <p:cNvPr id="114" name="Ink 113">
                <a:extLst>
                  <a:ext uri="{FF2B5EF4-FFF2-40B4-BE49-F238E27FC236}">
                    <a16:creationId xmlns:a16="http://schemas.microsoft.com/office/drawing/2014/main" id="{43AD0536-051C-739C-B794-1DE756743E0B}"/>
                  </a:ext>
                </a:extLst>
              </p:cNvPr>
              <p:cNvPicPr/>
              <p:nvPr/>
            </p:nvPicPr>
            <p:blipFill>
              <a:blip r:embed="rId83"/>
              <a:stretch>
                <a:fillRect/>
              </a:stretch>
            </p:blipFill>
            <p:spPr>
              <a:xfrm>
                <a:off x="6537851" y="1090004"/>
                <a:ext cx="36000" cy="36000"/>
              </a:xfrm>
              <a:prstGeom prst="rect">
                <a:avLst/>
              </a:prstGeom>
            </p:spPr>
          </p:pic>
        </mc:Fallback>
      </mc:AlternateContent>
      <p:grpSp>
        <p:nvGrpSpPr>
          <p:cNvPr id="124" name="Group 123">
            <a:extLst>
              <a:ext uri="{FF2B5EF4-FFF2-40B4-BE49-F238E27FC236}">
                <a16:creationId xmlns:a16="http://schemas.microsoft.com/office/drawing/2014/main" id="{357614F8-A43B-9EC4-3DDC-F2B95CB7F6F1}"/>
              </a:ext>
            </a:extLst>
          </p:cNvPr>
          <p:cNvGrpSpPr/>
          <p:nvPr/>
        </p:nvGrpSpPr>
        <p:grpSpPr>
          <a:xfrm>
            <a:off x="11116008" y="5568143"/>
            <a:ext cx="361800" cy="363960"/>
            <a:chOff x="5629571" y="5549324"/>
            <a:chExt cx="361800" cy="363960"/>
          </a:xfrm>
        </p:grpSpPr>
        <mc:AlternateContent xmlns:mc="http://schemas.openxmlformats.org/markup-compatibility/2006" xmlns:p14="http://schemas.microsoft.com/office/powerpoint/2010/main">
          <mc:Choice Requires="p14">
            <p:contentPart p14:bwMode="auto" r:id="rId84">
              <p14:nvContentPartPr>
                <p14:cNvPr id="122" name="Ink 121">
                  <a:extLst>
                    <a:ext uri="{FF2B5EF4-FFF2-40B4-BE49-F238E27FC236}">
                      <a16:creationId xmlns:a16="http://schemas.microsoft.com/office/drawing/2014/main" id="{47AC6E7A-211A-8933-0650-EDA290A93F73}"/>
                    </a:ext>
                  </a:extLst>
                </p14:cNvPr>
                <p14:cNvContentPartPr/>
                <p14:nvPr/>
              </p14:nvContentPartPr>
              <p14:xfrm>
                <a:off x="5629571" y="5563004"/>
                <a:ext cx="361800" cy="350280"/>
              </p14:xfrm>
            </p:contentPart>
          </mc:Choice>
          <mc:Fallback xmlns="">
            <p:pic>
              <p:nvPicPr>
                <p:cNvPr id="122" name="Ink 121">
                  <a:extLst>
                    <a:ext uri="{FF2B5EF4-FFF2-40B4-BE49-F238E27FC236}">
                      <a16:creationId xmlns:a16="http://schemas.microsoft.com/office/drawing/2014/main" id="{47AC6E7A-211A-8933-0650-EDA290A93F73}"/>
                    </a:ext>
                  </a:extLst>
                </p:cNvPr>
                <p:cNvPicPr/>
                <p:nvPr/>
              </p:nvPicPr>
              <p:blipFill>
                <a:blip r:embed="rId85"/>
                <a:stretch>
                  <a:fillRect/>
                </a:stretch>
              </p:blipFill>
              <p:spPr>
                <a:xfrm>
                  <a:off x="5611931" y="5545364"/>
                  <a:ext cx="397440" cy="38592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23" name="Ink 122">
                  <a:extLst>
                    <a:ext uri="{FF2B5EF4-FFF2-40B4-BE49-F238E27FC236}">
                      <a16:creationId xmlns:a16="http://schemas.microsoft.com/office/drawing/2014/main" id="{9C5CABC8-FCDE-398A-73C7-69AA6FECC5D3}"/>
                    </a:ext>
                  </a:extLst>
                </p14:cNvPr>
                <p14:cNvContentPartPr/>
                <p14:nvPr/>
              </p14:nvContentPartPr>
              <p14:xfrm>
                <a:off x="5791211" y="5549324"/>
                <a:ext cx="83160" cy="100440"/>
              </p14:xfrm>
            </p:contentPart>
          </mc:Choice>
          <mc:Fallback xmlns="">
            <p:pic>
              <p:nvPicPr>
                <p:cNvPr id="123" name="Ink 122">
                  <a:extLst>
                    <a:ext uri="{FF2B5EF4-FFF2-40B4-BE49-F238E27FC236}">
                      <a16:creationId xmlns:a16="http://schemas.microsoft.com/office/drawing/2014/main" id="{9C5CABC8-FCDE-398A-73C7-69AA6FECC5D3}"/>
                    </a:ext>
                  </a:extLst>
                </p:cNvPr>
                <p:cNvPicPr/>
                <p:nvPr/>
              </p:nvPicPr>
              <p:blipFill>
                <a:blip r:embed="rId87"/>
                <a:stretch>
                  <a:fillRect/>
                </a:stretch>
              </p:blipFill>
              <p:spPr>
                <a:xfrm>
                  <a:off x="5773571" y="5531684"/>
                  <a:ext cx="118800" cy="136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8">
            <p14:nvContentPartPr>
              <p14:cNvPr id="133" name="Ink 132">
                <a:extLst>
                  <a:ext uri="{FF2B5EF4-FFF2-40B4-BE49-F238E27FC236}">
                    <a16:creationId xmlns:a16="http://schemas.microsoft.com/office/drawing/2014/main" id="{133EEED2-2B7B-389E-DF8F-B5C9CBD6CC84}"/>
                  </a:ext>
                </a:extLst>
              </p14:cNvPr>
              <p14:cNvContentPartPr/>
              <p14:nvPr/>
            </p14:nvContentPartPr>
            <p14:xfrm>
              <a:off x="9763451" y="5375084"/>
              <a:ext cx="1440" cy="360"/>
            </p14:xfrm>
          </p:contentPart>
        </mc:Choice>
        <mc:Fallback xmlns="">
          <p:pic>
            <p:nvPicPr>
              <p:cNvPr id="133" name="Ink 132">
                <a:extLst>
                  <a:ext uri="{FF2B5EF4-FFF2-40B4-BE49-F238E27FC236}">
                    <a16:creationId xmlns:a16="http://schemas.microsoft.com/office/drawing/2014/main" id="{133EEED2-2B7B-389E-DF8F-B5C9CBD6CC84}"/>
                  </a:ext>
                </a:extLst>
              </p:cNvPr>
              <p:cNvPicPr/>
              <p:nvPr/>
            </p:nvPicPr>
            <p:blipFill>
              <a:blip r:embed="rId97"/>
              <a:stretch>
                <a:fillRect/>
              </a:stretch>
            </p:blipFill>
            <p:spPr>
              <a:xfrm>
                <a:off x="9745451" y="5357444"/>
                <a:ext cx="37080" cy="36000"/>
              </a:xfrm>
              <a:prstGeom prst="rect">
                <a:avLst/>
              </a:prstGeom>
            </p:spPr>
          </p:pic>
        </mc:Fallback>
      </mc:AlternateContent>
      <p:sp>
        <p:nvSpPr>
          <p:cNvPr id="6" name="TextBox 5">
            <a:extLst>
              <a:ext uri="{FF2B5EF4-FFF2-40B4-BE49-F238E27FC236}">
                <a16:creationId xmlns:a16="http://schemas.microsoft.com/office/drawing/2014/main" id="{516DAF2F-9CEF-F812-DEB0-E65994A0CB38}"/>
              </a:ext>
            </a:extLst>
          </p:cNvPr>
          <p:cNvSpPr txBox="1"/>
          <p:nvPr/>
        </p:nvSpPr>
        <p:spPr>
          <a:xfrm flipH="1">
            <a:off x="10323682" y="5165461"/>
            <a:ext cx="1991092" cy="369332"/>
          </a:xfrm>
          <a:prstGeom prst="rect">
            <a:avLst/>
          </a:prstGeom>
          <a:noFill/>
        </p:spPr>
        <p:txBody>
          <a:bodyPr wrap="square" rtlCol="0">
            <a:spAutoFit/>
          </a:bodyPr>
          <a:lstStyle/>
          <a:p>
            <a:r>
              <a:rPr lang="en-IE" dirty="0"/>
              <a:t>Lynally Off-map</a:t>
            </a:r>
          </a:p>
        </p:txBody>
      </p:sp>
      <mc:AlternateContent xmlns:mc="http://schemas.openxmlformats.org/markup-compatibility/2006" xmlns:p14="http://schemas.microsoft.com/office/powerpoint/2010/main">
        <mc:Choice Requires="p14">
          <p:contentPart p14:bwMode="auto" r:id="rId98">
            <p14:nvContentPartPr>
              <p14:cNvPr id="7" name="Ink 6">
                <a:extLst>
                  <a:ext uri="{FF2B5EF4-FFF2-40B4-BE49-F238E27FC236}">
                    <a16:creationId xmlns:a16="http://schemas.microsoft.com/office/drawing/2014/main" id="{267C8568-113F-0E7B-EFB7-4F103373C52F}"/>
                  </a:ext>
                </a:extLst>
              </p14:cNvPr>
              <p14:cNvContentPartPr/>
              <p14:nvPr/>
            </p14:nvContentPartPr>
            <p14:xfrm>
              <a:off x="11296908" y="5039951"/>
              <a:ext cx="331920" cy="184320"/>
            </p14:xfrm>
          </p:contentPart>
        </mc:Choice>
        <mc:Fallback xmlns="">
          <p:pic>
            <p:nvPicPr>
              <p:cNvPr id="7" name="Ink 6">
                <a:extLst>
                  <a:ext uri="{FF2B5EF4-FFF2-40B4-BE49-F238E27FC236}">
                    <a16:creationId xmlns:a16="http://schemas.microsoft.com/office/drawing/2014/main" id="{267C8568-113F-0E7B-EFB7-4F103373C52F}"/>
                  </a:ext>
                </a:extLst>
              </p:cNvPr>
              <p:cNvPicPr/>
              <p:nvPr/>
            </p:nvPicPr>
            <p:blipFill>
              <a:blip r:embed="rId99"/>
              <a:stretch>
                <a:fillRect/>
              </a:stretch>
            </p:blipFill>
            <p:spPr>
              <a:xfrm>
                <a:off x="11278908" y="5021951"/>
                <a:ext cx="36756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6" name="Ink 15">
                <a:extLst>
                  <a:ext uri="{FF2B5EF4-FFF2-40B4-BE49-F238E27FC236}">
                    <a16:creationId xmlns:a16="http://schemas.microsoft.com/office/drawing/2014/main" id="{1604345C-52B5-B5A1-31D2-8EEADFBA19B7}"/>
                  </a:ext>
                </a:extLst>
              </p14:cNvPr>
              <p14:cNvContentPartPr/>
              <p14:nvPr/>
            </p14:nvContentPartPr>
            <p14:xfrm>
              <a:off x="8751806" y="5309743"/>
              <a:ext cx="360" cy="360"/>
            </p14:xfrm>
          </p:contentPart>
        </mc:Choice>
        <mc:Fallback xmlns="">
          <p:pic>
            <p:nvPicPr>
              <p:cNvPr id="16" name="Ink 15">
                <a:extLst>
                  <a:ext uri="{FF2B5EF4-FFF2-40B4-BE49-F238E27FC236}">
                    <a16:creationId xmlns:a16="http://schemas.microsoft.com/office/drawing/2014/main" id="{1604345C-52B5-B5A1-31D2-8EEADFBA19B7}"/>
                  </a:ext>
                </a:extLst>
              </p:cNvPr>
              <p:cNvPicPr/>
              <p:nvPr/>
            </p:nvPicPr>
            <p:blipFill>
              <a:blip r:embed="rId101"/>
              <a:stretch>
                <a:fillRect/>
              </a:stretch>
            </p:blipFill>
            <p:spPr>
              <a:xfrm>
                <a:off x="8734166" y="5292103"/>
                <a:ext cx="36000" cy="36000"/>
              </a:xfrm>
              <a:prstGeom prst="rect">
                <a:avLst/>
              </a:prstGeom>
            </p:spPr>
          </p:pic>
        </mc:Fallback>
      </mc:AlternateContent>
    </p:spTree>
    <p:extLst>
      <p:ext uri="{BB962C8B-B14F-4D97-AF65-F5344CB8AC3E}">
        <p14:creationId xmlns:p14="http://schemas.microsoft.com/office/powerpoint/2010/main" val="2775310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B07CBC-3D45-1247-19BC-CA7E1C0BA44F}"/>
              </a:ext>
            </a:extLst>
          </p:cNvPr>
          <p:cNvSpPr txBox="1"/>
          <p:nvPr/>
        </p:nvSpPr>
        <p:spPr>
          <a:xfrm>
            <a:off x="1334219" y="1391728"/>
            <a:ext cx="7947804" cy="646331"/>
          </a:xfrm>
          <a:prstGeom prst="rect">
            <a:avLst/>
          </a:prstGeom>
          <a:noFill/>
        </p:spPr>
        <p:txBody>
          <a:bodyPr wrap="square" rtlCol="0">
            <a:spAutoFit/>
          </a:bodyPr>
          <a:lstStyle/>
          <a:p>
            <a:r>
              <a:rPr lang="en-IE" dirty="0"/>
              <a:t>Darrell – Comments on Black outline of Kilpatrick Townland  - Slide  38</a:t>
            </a:r>
          </a:p>
          <a:p>
            <a:r>
              <a:rPr lang="en-IE" dirty="0"/>
              <a:t> </a:t>
            </a:r>
          </a:p>
        </p:txBody>
      </p:sp>
      <p:sp>
        <p:nvSpPr>
          <p:cNvPr id="3" name="TextBox 2">
            <a:extLst>
              <a:ext uri="{FF2B5EF4-FFF2-40B4-BE49-F238E27FC236}">
                <a16:creationId xmlns:a16="http://schemas.microsoft.com/office/drawing/2014/main" id="{A54A3F32-0F68-85F4-AD2A-29FFB5257B54}"/>
              </a:ext>
            </a:extLst>
          </p:cNvPr>
          <p:cNvSpPr txBox="1"/>
          <p:nvPr/>
        </p:nvSpPr>
        <p:spPr>
          <a:xfrm>
            <a:off x="1460740" y="2145102"/>
            <a:ext cx="4456981" cy="3693319"/>
          </a:xfrm>
          <a:prstGeom prst="rect">
            <a:avLst/>
          </a:prstGeom>
          <a:noFill/>
        </p:spPr>
        <p:txBody>
          <a:bodyPr wrap="square" rtlCol="0">
            <a:spAutoFit/>
          </a:bodyPr>
          <a:lstStyle/>
          <a:p>
            <a:pPr marL="342900" indent="-342900">
              <a:buFont typeface="+mj-lt"/>
              <a:buAutoNum type="arabicPeriod"/>
            </a:pPr>
            <a:r>
              <a:rPr lang="en-IE" dirty="0"/>
              <a:t>RED dots  are Archaeological features</a:t>
            </a:r>
          </a:p>
          <a:p>
            <a:pPr marL="342900" indent="-342900">
              <a:buFont typeface="+mj-lt"/>
              <a:buAutoNum type="arabicPeriod"/>
            </a:pPr>
            <a:r>
              <a:rPr lang="en-IE" dirty="0"/>
              <a:t>BLUE dots are Architectural features</a:t>
            </a:r>
          </a:p>
          <a:p>
            <a:pPr marL="342900" indent="-342900">
              <a:buFont typeface="+mj-lt"/>
              <a:buAutoNum type="arabicPeriod"/>
            </a:pPr>
            <a:r>
              <a:rPr lang="en-IE" dirty="0" err="1"/>
              <a:t>Clodiagh</a:t>
            </a:r>
            <a:r>
              <a:rPr lang="en-IE" dirty="0"/>
              <a:t> River – Southern boundary</a:t>
            </a:r>
          </a:p>
          <a:p>
            <a:pPr marL="342900" indent="-342900">
              <a:buFont typeface="+mj-lt"/>
              <a:buAutoNum type="arabicPeriod"/>
            </a:pPr>
            <a:r>
              <a:rPr lang="en-IE" dirty="0"/>
              <a:t>Silver River – Boundary of The Island to South East. It comes down from the north to join  the </a:t>
            </a:r>
            <a:r>
              <a:rPr lang="en-IE" dirty="0" err="1"/>
              <a:t>Clodiagh</a:t>
            </a:r>
            <a:r>
              <a:rPr lang="en-IE" dirty="0"/>
              <a:t> River  and continues West as the </a:t>
            </a:r>
            <a:r>
              <a:rPr lang="en-IE" dirty="0" err="1"/>
              <a:t>Clodiagh</a:t>
            </a:r>
            <a:r>
              <a:rPr lang="en-IE" dirty="0"/>
              <a:t> River to join the significant River Brosna which forms the Western boundary of The Island at </a:t>
            </a:r>
            <a:r>
              <a:rPr lang="en-IE" dirty="0" err="1"/>
              <a:t>Ballycumber</a:t>
            </a:r>
            <a:endParaRPr lang="en-IE" dirty="0"/>
          </a:p>
          <a:p>
            <a:pPr marL="342900" indent="-342900">
              <a:buFont typeface="+mj-lt"/>
              <a:buAutoNum type="arabicPeriod"/>
            </a:pPr>
            <a:r>
              <a:rPr lang="en-IE" dirty="0"/>
              <a:t>More</a:t>
            </a:r>
          </a:p>
          <a:p>
            <a:pPr marL="342900" indent="-342900">
              <a:buFont typeface="+mj-lt"/>
              <a:buAutoNum type="arabicPeriod"/>
            </a:pPr>
            <a:r>
              <a:rPr lang="en-IE" dirty="0"/>
              <a:t>more</a:t>
            </a:r>
          </a:p>
          <a:p>
            <a:pPr marL="342900" indent="-342900">
              <a:buFont typeface="+mj-lt"/>
              <a:buAutoNum type="arabicPeriod"/>
            </a:pPr>
            <a:endParaRPr lang="en-IE" dirty="0"/>
          </a:p>
        </p:txBody>
      </p:sp>
    </p:spTree>
    <p:extLst>
      <p:ext uri="{BB962C8B-B14F-4D97-AF65-F5344CB8AC3E}">
        <p14:creationId xmlns:p14="http://schemas.microsoft.com/office/powerpoint/2010/main" val="16793630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274A8C7-2C7B-8B68-C6A3-091E51601087}"/>
              </a:ext>
            </a:extLst>
          </p:cNvPr>
          <p:cNvSpPr txBox="1"/>
          <p:nvPr/>
        </p:nvSpPr>
        <p:spPr>
          <a:xfrm>
            <a:off x="1183670" y="1345513"/>
            <a:ext cx="9149611" cy="4708981"/>
          </a:xfrm>
          <a:prstGeom prst="rect">
            <a:avLst/>
          </a:prstGeom>
          <a:noFill/>
        </p:spPr>
        <p:txBody>
          <a:bodyPr wrap="square" rtlCol="0">
            <a:spAutoFit/>
          </a:bodyPr>
          <a:lstStyle/>
          <a:p>
            <a:pPr algn="ctr"/>
            <a:r>
              <a:rPr lang="en-IE" sz="6000" b="1" dirty="0"/>
              <a:t>Saint Carthage</a:t>
            </a:r>
          </a:p>
          <a:p>
            <a:pPr algn="ctr"/>
            <a:r>
              <a:rPr lang="en-IE" sz="6000" b="1" dirty="0"/>
              <a:t>and</a:t>
            </a:r>
          </a:p>
          <a:p>
            <a:pPr algn="ctr"/>
            <a:r>
              <a:rPr lang="en-IE" sz="6000" b="1" dirty="0"/>
              <a:t> his life spent</a:t>
            </a:r>
          </a:p>
          <a:p>
            <a:pPr algn="ctr"/>
            <a:r>
              <a:rPr lang="en-IE" sz="6000" b="1" dirty="0"/>
              <a:t> on </a:t>
            </a:r>
          </a:p>
          <a:p>
            <a:pPr algn="ctr"/>
            <a:r>
              <a:rPr lang="en-IE" sz="6000" b="1" dirty="0"/>
              <a:t>The Island, Rahan, Offaly</a:t>
            </a:r>
          </a:p>
        </p:txBody>
      </p:sp>
    </p:spTree>
    <p:extLst>
      <p:ext uri="{BB962C8B-B14F-4D97-AF65-F5344CB8AC3E}">
        <p14:creationId xmlns:p14="http://schemas.microsoft.com/office/powerpoint/2010/main" val="2658897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7770</Words>
  <Application>Microsoft Office PowerPoint</Application>
  <PresentationFormat>Widescreen</PresentationFormat>
  <Paragraphs>648</Paragraphs>
  <Slides>105</Slides>
  <Notes>101</Notes>
  <HiddenSlides>3</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105</vt:i4>
      </vt:variant>
    </vt:vector>
  </HeadingPairs>
  <TitlesOfParts>
    <vt:vector size="115" baseType="lpstr">
      <vt:lpstr>Arial</vt:lpstr>
      <vt:lpstr>Calibri</vt:lpstr>
      <vt:lpstr>Calibri Light</vt:lpstr>
      <vt:lpstr>Google Sans</vt:lpstr>
      <vt:lpstr>Helvetica Neue</vt:lpstr>
      <vt:lpstr>Symbol</vt:lpstr>
      <vt:lpstr>Times New Roman</vt:lpstr>
      <vt:lpstr>Office Theme</vt:lpstr>
      <vt:lpstr>Acrobat Document</vt:lpstr>
      <vt:lpstr>Microsoft Word Macro-enabled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Darrell Hooper</dc:creator>
  <cp:lastModifiedBy>Darrell Hooper</cp:lastModifiedBy>
  <cp:revision>10</cp:revision>
  <cp:lastPrinted>2023-08-16T08:43:50Z</cp:lastPrinted>
  <dcterms:created xsi:type="dcterms:W3CDTF">2023-03-12T20:55:13Z</dcterms:created>
  <dcterms:modified xsi:type="dcterms:W3CDTF">2025-07-15T14:45:18Z</dcterms:modified>
</cp:coreProperties>
</file>